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Roboto"/>
      <p:regular r:id="rId23"/>
      <p:bold r:id="rId24"/>
      <p:italic r:id="rId25"/>
      <p:boldItalic r:id="rId26"/>
    </p:embeddedFont>
    <p:embeddedFont>
      <p:font typeface="Proxima Nova"/>
      <p:regular r:id="rId27"/>
      <p:bold r:id="rId28"/>
      <p:italic r:id="rId29"/>
      <p:boldItalic r:id="rId30"/>
    </p:embeddedFont>
    <p:embeddedFont>
      <p:font typeface="Proxima Nova Semibold"/>
      <p:regular r:id="rId31"/>
      <p:bold r:id="rId32"/>
      <p:boldItalic r:id="rId33"/>
    </p:embeddedFont>
    <p:embeddedFont>
      <p:font typeface="Fira Sans Extra Condensed"/>
      <p:regular r:id="rId34"/>
      <p:bold r:id="rId35"/>
      <p:italic r:id="rId36"/>
      <p:boldItalic r:id="rId37"/>
    </p:embeddedFont>
    <p:embeddedFont>
      <p:font typeface="Fira Sans Extra Condensed SemiBold"/>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44F7871-C5C1-477F-9F42-54A5D1C433DB}">
  <a:tblStyle styleId="{A44F7871-C5C1-477F-9F42-54A5D1C433D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FiraSansExtraCondensedSemiBold-italic.fntdata"/><Relationship Id="rId20" Type="http://schemas.openxmlformats.org/officeDocument/2006/relationships/slide" Target="slides/slide14.xml"/><Relationship Id="rId41" Type="http://schemas.openxmlformats.org/officeDocument/2006/relationships/font" Target="fonts/FiraSansExtraCondensedSemiBold-boldItalic.fntdata"/><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ProximaNova-bold.fntdata"/><Relationship Id="rId27" Type="http://schemas.openxmlformats.org/officeDocument/2006/relationships/font" Target="fonts/ProximaNova-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ProximaNova-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roximaNovaSemibold-regular.fntdata"/><Relationship Id="rId30" Type="http://schemas.openxmlformats.org/officeDocument/2006/relationships/font" Target="fonts/ProximaNova-boldItalic.fntdata"/><Relationship Id="rId11" Type="http://schemas.openxmlformats.org/officeDocument/2006/relationships/slide" Target="slides/slide5.xml"/><Relationship Id="rId33" Type="http://schemas.openxmlformats.org/officeDocument/2006/relationships/font" Target="fonts/ProximaNovaSemibold-boldItalic.fntdata"/><Relationship Id="rId10" Type="http://schemas.openxmlformats.org/officeDocument/2006/relationships/slide" Target="slides/slide4.xml"/><Relationship Id="rId32" Type="http://schemas.openxmlformats.org/officeDocument/2006/relationships/font" Target="fonts/ProximaNovaSemibold-bold.fntdata"/><Relationship Id="rId13" Type="http://schemas.openxmlformats.org/officeDocument/2006/relationships/slide" Target="slides/slide7.xml"/><Relationship Id="rId35" Type="http://schemas.openxmlformats.org/officeDocument/2006/relationships/font" Target="fonts/FiraSansExtraCondensed-bold.fntdata"/><Relationship Id="rId12" Type="http://schemas.openxmlformats.org/officeDocument/2006/relationships/slide" Target="slides/slide6.xml"/><Relationship Id="rId34" Type="http://schemas.openxmlformats.org/officeDocument/2006/relationships/font" Target="fonts/FiraSansExtraCondensed-regular.fntdata"/><Relationship Id="rId15" Type="http://schemas.openxmlformats.org/officeDocument/2006/relationships/slide" Target="slides/slide9.xml"/><Relationship Id="rId37" Type="http://schemas.openxmlformats.org/officeDocument/2006/relationships/font" Target="fonts/FiraSansExtraCondensed-boldItalic.fntdata"/><Relationship Id="rId14" Type="http://schemas.openxmlformats.org/officeDocument/2006/relationships/slide" Target="slides/slide8.xml"/><Relationship Id="rId36" Type="http://schemas.openxmlformats.org/officeDocument/2006/relationships/font" Target="fonts/FiraSansExtraCondensed-italic.fntdata"/><Relationship Id="rId17" Type="http://schemas.openxmlformats.org/officeDocument/2006/relationships/slide" Target="slides/slide11.xml"/><Relationship Id="rId39" Type="http://schemas.openxmlformats.org/officeDocument/2006/relationships/font" Target="fonts/FiraSansExtraCondensedSemiBold-bold.fntdata"/><Relationship Id="rId16" Type="http://schemas.openxmlformats.org/officeDocument/2006/relationships/slide" Target="slides/slide10.xml"/><Relationship Id="rId38" Type="http://schemas.openxmlformats.org/officeDocument/2006/relationships/font" Target="fonts/FiraSansExtraCondensedSemiBold-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gd206afaa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 name="Google Shape;55;gd206afaa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34c5887d4b_5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34c5887d4b_5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37bfe76db2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37bfe76db2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137bfe76db2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137bfe76db2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134c5887d4b_5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134c5887d4b_5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137b9fbe938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137b9fbe938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24edd7d95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24edd7d95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24c3c059e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24c3c059e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1362d60587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1362d60587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37b9fbe93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37b9fbe9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2028051c6d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2028051c6d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37ebd37962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37ebd37962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34c5887d4b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34c5887d4b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137ebd3796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137ebd3796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362d60587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362d60587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2028051c6d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2028051c6d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987356" y="1629550"/>
            <a:ext cx="3422400" cy="1524600"/>
          </a:xfrm>
          <a:prstGeom prst="rect">
            <a:avLst/>
          </a:prstGeom>
        </p:spPr>
        <p:txBody>
          <a:bodyPr anchorCtr="0" anchor="ctr" bIns="91425" lIns="91425" spcFirstLastPara="1" rIns="91425" wrap="square" tIns="91425">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987356" y="3147050"/>
            <a:ext cx="3607200" cy="366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600">
                <a:solidFill>
                  <a:schemeClr val="dk1"/>
                </a:solidFill>
                <a:latin typeface="Roboto"/>
                <a:ea typeface="Roboto"/>
                <a:cs typeface="Roboto"/>
                <a:sym typeface="Roboto"/>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3" name="Shape 43"/>
        <p:cNvGrpSpPr/>
        <p:nvPr/>
      </p:nvGrpSpPr>
      <p:grpSpPr>
        <a:xfrm>
          <a:off x="0" y="0"/>
          <a:ext cx="0" cy="0"/>
          <a:chOff x="0" y="0"/>
          <a:chExt cx="0" cy="0"/>
        </a:xfrm>
      </p:grpSpPr>
      <p:sp>
        <p:nvSpPr>
          <p:cNvPr id="44" name="Google Shape;44;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5" name="Google Shape;45;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6" name="Google Shape;46;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 name="Shape 47"/>
        <p:cNvGrpSpPr/>
        <p:nvPr/>
      </p:nvGrpSpPr>
      <p:grpSpPr>
        <a:xfrm>
          <a:off x="0" y="0"/>
          <a:ext cx="0" cy="0"/>
          <a:chOff x="0" y="0"/>
          <a:chExt cx="0" cy="0"/>
        </a:xfrm>
      </p:grpSpPr>
      <p:sp>
        <p:nvSpPr>
          <p:cNvPr id="48" name="Google Shape;48;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type="blank">
  <p:cSld name="BLANK">
    <p:spTree>
      <p:nvGrpSpPr>
        <p:cNvPr id="52" name="Shape 52"/>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2" name="Shape 12"/>
        <p:cNvGrpSpPr/>
        <p:nvPr/>
      </p:nvGrpSpPr>
      <p:grpSpPr>
        <a:xfrm>
          <a:off x="0" y="0"/>
          <a:ext cx="0" cy="0"/>
          <a:chOff x="0" y="0"/>
          <a:chExt cx="0" cy="0"/>
        </a:xfrm>
      </p:grpSpPr>
      <p:sp>
        <p:nvSpPr>
          <p:cNvPr id="13" name="Google Shape;13;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 name="Google Shape;14;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7" name="Google Shape;17;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8" name="Google Shape;18;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9" name="Shape 19"/>
        <p:cNvGrpSpPr/>
        <p:nvPr/>
      </p:nvGrpSpPr>
      <p:grpSpPr>
        <a:xfrm>
          <a:off x="0" y="0"/>
          <a:ext cx="0" cy="0"/>
          <a:chOff x="0" y="0"/>
          <a:chExt cx="0" cy="0"/>
        </a:xfrm>
      </p:grpSpPr>
      <p:sp>
        <p:nvSpPr>
          <p:cNvPr id="20" name="Google Shape;20;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2" name="Google Shape;22;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4" name="Shape 24"/>
        <p:cNvGrpSpPr/>
        <p:nvPr/>
      </p:nvGrpSpPr>
      <p:grpSpPr>
        <a:xfrm>
          <a:off x="0" y="0"/>
          <a:ext cx="0" cy="0"/>
          <a:chOff x="0" y="0"/>
          <a:chExt cx="0" cy="0"/>
        </a:xfrm>
      </p:grpSpPr>
      <p:sp>
        <p:nvSpPr>
          <p:cNvPr id="25" name="Google Shape;2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6" name="Google Shape;26;p6"/>
          <p:cNvSpPr txBox="1"/>
          <p:nvPr>
            <p:ph type="title"/>
          </p:nvPr>
        </p:nvSpPr>
        <p:spPr>
          <a:xfrm>
            <a:off x="457200" y="411475"/>
            <a:ext cx="8229600" cy="4815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1pPr>
            <a:lvl2pPr lvl="1"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2pPr>
            <a:lvl3pPr lvl="2"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3pPr>
            <a:lvl4pPr lvl="3"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4pPr>
            <a:lvl5pPr lvl="4"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5pPr>
            <a:lvl6pPr lvl="5"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6pPr>
            <a:lvl7pPr lvl="6"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7pPr>
            <a:lvl8pPr lvl="7"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8pPr>
            <a:lvl9pPr lvl="8" rtl="0" algn="ctr">
              <a:spcBef>
                <a:spcPts val="0"/>
              </a:spcBef>
              <a:spcAft>
                <a:spcPts val="0"/>
              </a:spcAft>
              <a:buClr>
                <a:srgbClr val="000000"/>
              </a:buClr>
              <a:buSzPts val="3000"/>
              <a:buFont typeface="Fira Sans Extra Condensed"/>
              <a:buNone/>
              <a:defRPr sz="3000">
                <a:solidFill>
                  <a:srgbClr val="000000"/>
                </a:solidFill>
                <a:latin typeface="Fira Sans Extra Condensed"/>
                <a:ea typeface="Fira Sans Extra Condensed"/>
                <a:cs typeface="Fira Sans Extra Condensed"/>
                <a:sym typeface="Fira Sans Extra Condensed"/>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7" name="Shape 27"/>
        <p:cNvGrpSpPr/>
        <p:nvPr/>
      </p:nvGrpSpPr>
      <p:grpSpPr>
        <a:xfrm>
          <a:off x="0" y="0"/>
          <a:ext cx="0" cy="0"/>
          <a:chOff x="0" y="0"/>
          <a:chExt cx="0" cy="0"/>
        </a:xfrm>
      </p:grpSpPr>
      <p:sp>
        <p:nvSpPr>
          <p:cNvPr id="28" name="Google Shape;28;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29" name="Google Shape;29;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0" name="Google Shape;3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1" name="Shape 31"/>
        <p:cNvGrpSpPr/>
        <p:nvPr/>
      </p:nvGrpSpPr>
      <p:grpSpPr>
        <a:xfrm>
          <a:off x="0" y="0"/>
          <a:ext cx="0" cy="0"/>
          <a:chOff x="0" y="0"/>
          <a:chExt cx="0" cy="0"/>
        </a:xfrm>
      </p:grpSpPr>
      <p:sp>
        <p:nvSpPr>
          <p:cNvPr id="32" name="Google Shape;32;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3" name="Google Shape;3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4" name="Shape 34"/>
        <p:cNvGrpSpPr/>
        <p:nvPr/>
      </p:nvGrpSpPr>
      <p:grpSpPr>
        <a:xfrm>
          <a:off x="0" y="0"/>
          <a:ext cx="0" cy="0"/>
          <a:chOff x="0" y="0"/>
          <a:chExt cx="0" cy="0"/>
        </a:xfrm>
      </p:grpSpPr>
      <p:sp>
        <p:nvSpPr>
          <p:cNvPr id="35" name="Google Shape;35;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7" name="Google Shape;37;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8" name="Google Shape;38;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9" name="Google Shape;39;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0" name="Shape 40"/>
        <p:cNvGrpSpPr/>
        <p:nvPr/>
      </p:nvGrpSpPr>
      <p:grpSpPr>
        <a:xfrm>
          <a:off x="0" y="0"/>
          <a:ext cx="0" cy="0"/>
          <a:chOff x="0" y="0"/>
          <a:chExt cx="0" cy="0"/>
        </a:xfrm>
      </p:grpSpPr>
      <p:sp>
        <p:nvSpPr>
          <p:cNvPr id="41" name="Google Shape;41;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2" name="Google Shape;42;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1pPr>
            <a:lvl2pPr lvl="1">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2pPr>
            <a:lvl3pPr lvl="2">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3pPr>
            <a:lvl4pPr lvl="3">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4pPr>
            <a:lvl5pPr lvl="4">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5pPr>
            <a:lvl6pPr lvl="5">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6pPr>
            <a:lvl7pPr lvl="6">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7pPr>
            <a:lvl8pPr lvl="7">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8pPr>
            <a:lvl9pPr lvl="8">
              <a:spcBef>
                <a:spcPts val="0"/>
              </a:spcBef>
              <a:spcAft>
                <a:spcPts val="0"/>
              </a:spcAft>
              <a:buClr>
                <a:schemeClr val="dk1"/>
              </a:buClr>
              <a:buSzPts val="2800"/>
              <a:buFont typeface="Fira Sans Extra Condensed SemiBold"/>
              <a:buNone/>
              <a:defRPr sz="2800">
                <a:solidFill>
                  <a:schemeClr val="dk1"/>
                </a:solidFill>
                <a:latin typeface="Fira Sans Extra Condensed SemiBold"/>
                <a:ea typeface="Fira Sans Extra Condensed SemiBold"/>
                <a:cs typeface="Fira Sans Extra Condensed SemiBold"/>
                <a:sym typeface="Fira Sans Extra Condensed SemiBo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SzPts val="1800"/>
              <a:buFont typeface="Roboto"/>
              <a:buChar char="●"/>
              <a:defRPr sz="1800">
                <a:latin typeface="Roboto"/>
                <a:ea typeface="Roboto"/>
                <a:cs typeface="Roboto"/>
                <a:sym typeface="Roboto"/>
              </a:defRPr>
            </a:lvl1pPr>
            <a:lvl2pPr indent="-317500" lvl="1" marL="914400">
              <a:lnSpc>
                <a:spcPct val="115000"/>
              </a:lnSpc>
              <a:spcBef>
                <a:spcPts val="1600"/>
              </a:spcBef>
              <a:spcAft>
                <a:spcPts val="0"/>
              </a:spcAft>
              <a:buSzPts val="1400"/>
              <a:buFont typeface="Roboto"/>
              <a:buChar char="○"/>
              <a:defRPr>
                <a:latin typeface="Roboto"/>
                <a:ea typeface="Roboto"/>
                <a:cs typeface="Roboto"/>
                <a:sym typeface="Roboto"/>
              </a:defRPr>
            </a:lvl2pPr>
            <a:lvl3pPr indent="-317500" lvl="2" marL="1371600">
              <a:lnSpc>
                <a:spcPct val="115000"/>
              </a:lnSpc>
              <a:spcBef>
                <a:spcPts val="1600"/>
              </a:spcBef>
              <a:spcAft>
                <a:spcPts val="0"/>
              </a:spcAft>
              <a:buSzPts val="1400"/>
              <a:buFont typeface="Roboto"/>
              <a:buChar char="■"/>
              <a:defRPr>
                <a:latin typeface="Roboto"/>
                <a:ea typeface="Roboto"/>
                <a:cs typeface="Roboto"/>
                <a:sym typeface="Roboto"/>
              </a:defRPr>
            </a:lvl3pPr>
            <a:lvl4pPr indent="-317500" lvl="3" marL="1828800">
              <a:lnSpc>
                <a:spcPct val="115000"/>
              </a:lnSpc>
              <a:spcBef>
                <a:spcPts val="1600"/>
              </a:spcBef>
              <a:spcAft>
                <a:spcPts val="0"/>
              </a:spcAft>
              <a:buSzPts val="1400"/>
              <a:buFont typeface="Roboto"/>
              <a:buChar char="●"/>
              <a:defRPr>
                <a:latin typeface="Roboto"/>
                <a:ea typeface="Roboto"/>
                <a:cs typeface="Roboto"/>
                <a:sym typeface="Roboto"/>
              </a:defRPr>
            </a:lvl4pPr>
            <a:lvl5pPr indent="-317500" lvl="4" marL="2286000">
              <a:lnSpc>
                <a:spcPct val="115000"/>
              </a:lnSpc>
              <a:spcBef>
                <a:spcPts val="1600"/>
              </a:spcBef>
              <a:spcAft>
                <a:spcPts val="0"/>
              </a:spcAft>
              <a:buSzPts val="1400"/>
              <a:buFont typeface="Roboto"/>
              <a:buChar char="○"/>
              <a:defRPr>
                <a:latin typeface="Roboto"/>
                <a:ea typeface="Roboto"/>
                <a:cs typeface="Roboto"/>
                <a:sym typeface="Roboto"/>
              </a:defRPr>
            </a:lvl5pPr>
            <a:lvl6pPr indent="-317500" lvl="5" marL="2743200">
              <a:lnSpc>
                <a:spcPct val="115000"/>
              </a:lnSpc>
              <a:spcBef>
                <a:spcPts val="1600"/>
              </a:spcBef>
              <a:spcAft>
                <a:spcPts val="0"/>
              </a:spcAft>
              <a:buSzPts val="1400"/>
              <a:buFont typeface="Roboto"/>
              <a:buChar char="■"/>
              <a:defRPr>
                <a:latin typeface="Roboto"/>
                <a:ea typeface="Roboto"/>
                <a:cs typeface="Roboto"/>
                <a:sym typeface="Roboto"/>
              </a:defRPr>
            </a:lvl6pPr>
            <a:lvl7pPr indent="-317500" lvl="6" marL="3200400">
              <a:lnSpc>
                <a:spcPct val="115000"/>
              </a:lnSpc>
              <a:spcBef>
                <a:spcPts val="1600"/>
              </a:spcBef>
              <a:spcAft>
                <a:spcPts val="0"/>
              </a:spcAft>
              <a:buSzPts val="1400"/>
              <a:buFont typeface="Roboto"/>
              <a:buChar char="●"/>
              <a:defRPr>
                <a:latin typeface="Roboto"/>
                <a:ea typeface="Roboto"/>
                <a:cs typeface="Roboto"/>
                <a:sym typeface="Roboto"/>
              </a:defRPr>
            </a:lvl7pPr>
            <a:lvl8pPr indent="-317500" lvl="7" marL="3657600">
              <a:lnSpc>
                <a:spcPct val="115000"/>
              </a:lnSpc>
              <a:spcBef>
                <a:spcPts val="1600"/>
              </a:spcBef>
              <a:spcAft>
                <a:spcPts val="0"/>
              </a:spcAft>
              <a:buSzPts val="1400"/>
              <a:buFont typeface="Roboto"/>
              <a:buChar char="○"/>
              <a:defRPr>
                <a:latin typeface="Roboto"/>
                <a:ea typeface="Roboto"/>
                <a:cs typeface="Roboto"/>
                <a:sym typeface="Roboto"/>
              </a:defRPr>
            </a:lvl8pPr>
            <a:lvl9pPr indent="-317500" lvl="8" marL="4114800">
              <a:lnSpc>
                <a:spcPct val="115000"/>
              </a:lnSpc>
              <a:spcBef>
                <a:spcPts val="1600"/>
              </a:spcBef>
              <a:spcAft>
                <a:spcPts val="1600"/>
              </a:spcAft>
              <a:buSzPts val="1400"/>
              <a:buFont typeface="Roboto"/>
              <a:buChar char="■"/>
              <a:defRPr>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0E2A47"/>
        </a:solidFill>
      </p:bgPr>
    </p:bg>
    <p:spTree>
      <p:nvGrpSpPr>
        <p:cNvPr id="49" name="Shape 49"/>
        <p:cNvGrpSpPr/>
        <p:nvPr/>
      </p:nvGrpSpPr>
      <p:grpSpPr>
        <a:xfrm>
          <a:off x="0" y="0"/>
          <a:ext cx="0" cy="0"/>
          <a:chOff x="0" y="0"/>
          <a:chExt cx="0" cy="0"/>
        </a:xfrm>
      </p:grpSpPr>
      <p:sp>
        <p:nvSpPr>
          <p:cNvPr id="50" name="Google Shape;50;p13"/>
          <p:cNvSpPr txBox="1"/>
          <p:nvPr>
            <p:ph type="title"/>
          </p:nvPr>
        </p:nvSpPr>
        <p:spPr>
          <a:xfrm>
            <a:off x="1068100" y="933450"/>
            <a:ext cx="7047300" cy="4824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rt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p:txBody>
      </p:sp>
      <p:sp>
        <p:nvSpPr>
          <p:cNvPr id="51" name="Google Shape;51;p13"/>
          <p:cNvSpPr txBox="1"/>
          <p:nvPr>
            <p:ph idx="1" type="body"/>
          </p:nvPr>
        </p:nvSpPr>
        <p:spPr>
          <a:xfrm>
            <a:off x="1068100" y="1695450"/>
            <a:ext cx="7047300" cy="2502000"/>
          </a:xfrm>
          <a:prstGeom prst="rect">
            <a:avLst/>
          </a:prstGeom>
          <a:noFill/>
          <a:ln>
            <a:noFill/>
          </a:ln>
        </p:spPr>
        <p:txBody>
          <a:bodyPr anchorCtr="0" anchor="t" bIns="91425" lIns="91425" spcFirstLastPara="1" rIns="91425" wrap="square" tIns="91425">
            <a:noAutofit/>
          </a:bodyPr>
          <a:lstStyle>
            <a:lvl1pPr indent="-298450" lvl="0" marL="457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indent="-298450" lvl="1" marL="914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indent="-298450" lvl="2" marL="1371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indent="-298450" lvl="3" marL="1828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indent="-298450" lvl="4" marL="22860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indent="-298450" lvl="5" marL="27432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indent="-298450" lvl="6" marL="32004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indent="-298450" lvl="7" marL="36576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indent="-298450" lvl="8" marL="411480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p:txBody>
      </p:sp>
    </p:spTree>
  </p:cSld>
  <p:clrMap accent1="accent1" accent2="accent2" accent3="accent3" accent4="accent4" accent5="accent5" accent6="accent6" bg1="lt1" bg2="dk2" tx1="dk1" tx2="lt2" folHlink="folHlink" hlink="hlink"/>
  <p:sldLayoutIdLst>
    <p:sldLayoutId id="2147483659"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hyperlink" Target="https://arxiv.org/pdf/1706.03762.pdf" TargetMode="External"/><Relationship Id="rId4" Type="http://schemas.openxmlformats.org/officeDocument/2006/relationships/image" Target="../media/image38.png"/><Relationship Id="rId5" Type="http://schemas.openxmlformats.org/officeDocument/2006/relationships/image" Target="../media/image3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6.png"/><Relationship Id="rId4" Type="http://schemas.openxmlformats.org/officeDocument/2006/relationships/image" Target="../media/image30.png"/><Relationship Id="rId5" Type="http://schemas.openxmlformats.org/officeDocument/2006/relationships/image" Target="../media/image32.png"/><Relationship Id="rId6" Type="http://schemas.openxmlformats.org/officeDocument/2006/relationships/hyperlink" Target="https://rramosp.github.io/2021.deeplearning/content/U5%20LAB%2003%20-%20Sentiment%20Analysis%20using%20BERT.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29.png"/><Relationship Id="rId5" Type="http://schemas.openxmlformats.org/officeDocument/2006/relationships/image" Target="../media/image31.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35.png"/><Relationship Id="rId4" Type="http://schemas.openxmlformats.org/officeDocument/2006/relationships/hyperlink" Target="https://arxiv.org/pdf/2004.12765.pdf"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19.png"/><Relationship Id="rId6"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7.png"/><Relationship Id="rId6" Type="http://schemas.openxmlformats.org/officeDocument/2006/relationships/image" Target="../media/image12.png"/><Relationship Id="rId7"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5.png"/><Relationship Id="rId5" Type="http://schemas.openxmlformats.org/officeDocument/2006/relationships/image" Target="../media/image20.png"/><Relationship Id="rId6" Type="http://schemas.openxmlformats.org/officeDocument/2006/relationships/image" Target="../media/image6.png"/><Relationship Id="rId7" Type="http://schemas.openxmlformats.org/officeDocument/2006/relationships/image" Target="../media/image22.png"/><Relationship Id="rId8"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23.png"/><Relationship Id="rId5"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24.png"/><Relationship Id="rId4" Type="http://schemas.openxmlformats.org/officeDocument/2006/relationships/image" Target="../media/image27.png"/><Relationship Id="rId5" Type="http://schemas.openxmlformats.org/officeDocument/2006/relationships/image" Target="../media/image26.png"/><Relationship Id="rId6"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sp>
        <p:nvSpPr>
          <p:cNvPr id="57" name="Google Shape;57;p15"/>
          <p:cNvSpPr txBox="1"/>
          <p:nvPr>
            <p:ph type="ctrTitle"/>
          </p:nvPr>
        </p:nvSpPr>
        <p:spPr>
          <a:xfrm>
            <a:off x="799050" y="464300"/>
            <a:ext cx="4929900" cy="152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Humor detection in short English phrases using NLP</a:t>
            </a:r>
            <a:endParaRPr/>
          </a:p>
        </p:txBody>
      </p:sp>
      <p:sp>
        <p:nvSpPr>
          <p:cNvPr id="58" name="Google Shape;58;p15"/>
          <p:cNvSpPr txBox="1"/>
          <p:nvPr>
            <p:ph idx="1" type="subTitle"/>
          </p:nvPr>
        </p:nvSpPr>
        <p:spPr>
          <a:xfrm>
            <a:off x="1091875" y="3714075"/>
            <a:ext cx="3607200" cy="95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i="1" lang="en"/>
              <a:t>Le</a:t>
            </a:r>
            <a:r>
              <a:rPr i="1" lang="en"/>
              <a:t>yla Rocío Becerra Barajas</a:t>
            </a:r>
            <a:endParaRPr i="1"/>
          </a:p>
          <a:p>
            <a:pPr indent="0" lvl="0" marL="0" rtl="0" algn="l">
              <a:spcBef>
                <a:spcPts val="0"/>
              </a:spcBef>
              <a:spcAft>
                <a:spcPts val="0"/>
              </a:spcAft>
              <a:buClr>
                <a:schemeClr val="dk1"/>
              </a:buClr>
              <a:buSzPts val="1100"/>
              <a:buFont typeface="Arial"/>
              <a:buNone/>
            </a:pPr>
            <a:r>
              <a:rPr i="1" lang="en"/>
              <a:t>Joan Gabriel Bofill Barrera</a:t>
            </a:r>
            <a:endParaRPr i="1"/>
          </a:p>
          <a:p>
            <a:pPr indent="0" lvl="0" marL="0" rtl="0" algn="l">
              <a:spcBef>
                <a:spcPts val="0"/>
              </a:spcBef>
              <a:spcAft>
                <a:spcPts val="0"/>
              </a:spcAft>
              <a:buClr>
                <a:schemeClr val="dk1"/>
              </a:buClr>
              <a:buSzPts val="1100"/>
              <a:buFont typeface="Arial"/>
              <a:buNone/>
            </a:pPr>
            <a:r>
              <a:rPr i="1" lang="en"/>
              <a:t>Camilo Alfonso mosquera Benavides</a:t>
            </a:r>
            <a:endParaRPr i="1"/>
          </a:p>
          <a:p>
            <a:pPr indent="0" lvl="0" marL="0" rtl="0" algn="l">
              <a:spcBef>
                <a:spcPts val="0"/>
              </a:spcBef>
              <a:spcAft>
                <a:spcPts val="1600"/>
              </a:spcAft>
              <a:buNone/>
            </a:pPr>
            <a:r>
              <a:t/>
            </a:r>
            <a:endParaRPr/>
          </a:p>
        </p:txBody>
      </p:sp>
      <p:pic>
        <p:nvPicPr>
          <p:cNvPr id="59" name="Google Shape;59;p15"/>
          <p:cNvPicPr preferRelativeResize="0"/>
          <p:nvPr/>
        </p:nvPicPr>
        <p:blipFill>
          <a:blip r:embed="rId3">
            <a:alphaModFix/>
          </a:blip>
          <a:stretch>
            <a:fillRect/>
          </a:stretch>
        </p:blipFill>
        <p:spPr>
          <a:xfrm>
            <a:off x="7826050" y="3884875"/>
            <a:ext cx="1131274" cy="1131274"/>
          </a:xfrm>
          <a:prstGeom prst="rect">
            <a:avLst/>
          </a:prstGeom>
          <a:noFill/>
          <a:ln>
            <a:noFill/>
          </a:ln>
        </p:spPr>
      </p:pic>
      <p:sp>
        <p:nvSpPr>
          <p:cNvPr id="60" name="Google Shape;60;p15"/>
          <p:cNvSpPr txBox="1"/>
          <p:nvPr/>
        </p:nvSpPr>
        <p:spPr>
          <a:xfrm>
            <a:off x="1023975" y="3189675"/>
            <a:ext cx="24246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latin typeface="Roboto"/>
                <a:ea typeface="Roboto"/>
                <a:cs typeface="Roboto"/>
                <a:sym typeface="Roboto"/>
              </a:rPr>
              <a:t>Final Report</a:t>
            </a:r>
            <a:endParaRPr b="1" sz="1900">
              <a:latin typeface="Roboto"/>
              <a:ea typeface="Roboto"/>
              <a:cs typeface="Roboto"/>
              <a:sym typeface="Roboto"/>
            </a:endParaRPr>
          </a:p>
        </p:txBody>
      </p:sp>
      <p:grpSp>
        <p:nvGrpSpPr>
          <p:cNvPr id="61" name="Google Shape;61;p15"/>
          <p:cNvGrpSpPr/>
          <p:nvPr/>
        </p:nvGrpSpPr>
        <p:grpSpPr>
          <a:xfrm>
            <a:off x="6200521" y="1279319"/>
            <a:ext cx="2048937" cy="1946199"/>
            <a:chOff x="6015419" y="3716859"/>
            <a:chExt cx="557671" cy="511283"/>
          </a:xfrm>
        </p:grpSpPr>
        <p:sp>
          <p:nvSpPr>
            <p:cNvPr id="62" name="Google Shape;62;p15"/>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15"/>
            <p:cNvGrpSpPr/>
            <p:nvPr/>
          </p:nvGrpSpPr>
          <p:grpSpPr>
            <a:xfrm>
              <a:off x="6036094" y="3716980"/>
              <a:ext cx="529860" cy="510468"/>
              <a:chOff x="6036094" y="3716980"/>
              <a:chExt cx="529860" cy="510468"/>
            </a:xfrm>
          </p:grpSpPr>
          <p:sp>
            <p:nvSpPr>
              <p:cNvPr id="64" name="Google Shape;64;p15"/>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5"/>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5"/>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5"/>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32AA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5"/>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FF8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5"/>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5FD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5"/>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5"/>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5"/>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4" name="Google Shape;74;p15"/>
          <p:cNvSpPr/>
          <p:nvPr/>
        </p:nvSpPr>
        <p:spPr>
          <a:xfrm>
            <a:off x="7716641" y="1074648"/>
            <a:ext cx="561300" cy="326700"/>
          </a:xfrm>
          <a:prstGeom prst="wedgeRectCallout">
            <a:avLst>
              <a:gd fmla="val -33269" name="adj1"/>
              <a:gd fmla="val 260025" name="adj2"/>
            </a:avLst>
          </a:prstGeom>
          <a:solidFill>
            <a:srgbClr val="32AAD9"/>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5"/>
          <p:cNvSpPr/>
          <p:nvPr/>
        </p:nvSpPr>
        <p:spPr>
          <a:xfrm>
            <a:off x="5846229" y="2749402"/>
            <a:ext cx="561300" cy="326700"/>
          </a:xfrm>
          <a:prstGeom prst="wedgeRectCallout">
            <a:avLst>
              <a:gd fmla="val 169568" name="adj1"/>
              <a:gd fmla="val -47417" name="adj2"/>
            </a:avLst>
          </a:prstGeom>
          <a:solidFill>
            <a:srgbClr val="5FD0DB"/>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5"/>
          <p:cNvSpPr/>
          <p:nvPr/>
        </p:nvSpPr>
        <p:spPr>
          <a:xfrm>
            <a:off x="5687826" y="1390031"/>
            <a:ext cx="561300" cy="326700"/>
          </a:xfrm>
          <a:prstGeom prst="wedgeRectCallout">
            <a:avLst>
              <a:gd fmla="val 95681" name="adj1"/>
              <a:gd fmla="val 105331" name="adj2"/>
            </a:avLst>
          </a:prstGeom>
          <a:solidFill>
            <a:srgbClr val="FF800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5"/>
          <p:cNvSpPr/>
          <p:nvPr/>
        </p:nvSpPr>
        <p:spPr>
          <a:xfrm>
            <a:off x="7970162" y="1478214"/>
            <a:ext cx="525600" cy="150600"/>
          </a:xfrm>
          <a:prstGeom prst="wedgeRectCallout">
            <a:avLst>
              <a:gd fmla="val -33269" name="adj1"/>
              <a:gd fmla="val 260025" name="adj2"/>
            </a:avLst>
          </a:prstGeom>
          <a:solidFill>
            <a:srgbClr val="32AAD9"/>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p:nvPr/>
        </p:nvSpPr>
        <p:spPr>
          <a:xfrm>
            <a:off x="7586903" y="1902353"/>
            <a:ext cx="348600" cy="119400"/>
          </a:xfrm>
          <a:prstGeom prst="wedgeRectCallout">
            <a:avLst>
              <a:gd fmla="val -33269" name="adj1"/>
              <a:gd fmla="val 260025" name="adj2"/>
            </a:avLst>
          </a:prstGeom>
          <a:solidFill>
            <a:srgbClr val="32AAD9"/>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5"/>
          <p:cNvSpPr/>
          <p:nvPr/>
        </p:nvSpPr>
        <p:spPr>
          <a:xfrm>
            <a:off x="7935783" y="2269467"/>
            <a:ext cx="348600" cy="119400"/>
          </a:xfrm>
          <a:prstGeom prst="wedgeRectCallout">
            <a:avLst>
              <a:gd fmla="val -33269" name="adj1"/>
              <a:gd fmla="val 260025" name="adj2"/>
            </a:avLst>
          </a:prstGeom>
          <a:solidFill>
            <a:srgbClr val="32AAD9"/>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p:nvPr/>
        </p:nvSpPr>
        <p:spPr>
          <a:xfrm>
            <a:off x="7874590" y="1729689"/>
            <a:ext cx="525600" cy="150600"/>
          </a:xfrm>
          <a:prstGeom prst="wedgeRectCallout">
            <a:avLst>
              <a:gd fmla="val -33269" name="adj1"/>
              <a:gd fmla="val 260025" name="adj2"/>
            </a:avLst>
          </a:prstGeom>
          <a:solidFill>
            <a:srgbClr val="32AAD9"/>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5"/>
          <p:cNvSpPr/>
          <p:nvPr/>
        </p:nvSpPr>
        <p:spPr>
          <a:xfrm>
            <a:off x="5846227" y="1799410"/>
            <a:ext cx="409800" cy="150600"/>
          </a:xfrm>
          <a:prstGeom prst="wedgeRectCallout">
            <a:avLst>
              <a:gd fmla="val 95681" name="adj1"/>
              <a:gd fmla="val 105331" name="adj2"/>
            </a:avLst>
          </a:prstGeom>
          <a:solidFill>
            <a:srgbClr val="FF800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p:nvPr/>
        </p:nvSpPr>
        <p:spPr>
          <a:xfrm>
            <a:off x="5937845" y="1053650"/>
            <a:ext cx="694200" cy="424800"/>
          </a:xfrm>
          <a:prstGeom prst="wedgeRectCallout">
            <a:avLst>
              <a:gd fmla="val 95681" name="adj1"/>
              <a:gd fmla="val 105331" name="adj2"/>
            </a:avLst>
          </a:prstGeom>
          <a:solidFill>
            <a:srgbClr val="FF800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p:nvPr/>
        </p:nvSpPr>
        <p:spPr>
          <a:xfrm>
            <a:off x="5937845" y="2458766"/>
            <a:ext cx="484200" cy="224400"/>
          </a:xfrm>
          <a:prstGeom prst="wedgeRectCallout">
            <a:avLst>
              <a:gd fmla="val 173625" name="adj1"/>
              <a:gd fmla="val 7207" name="adj2"/>
            </a:avLst>
          </a:prstGeom>
          <a:solidFill>
            <a:srgbClr val="5FD0DB"/>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5"/>
          <p:cNvSpPr/>
          <p:nvPr/>
        </p:nvSpPr>
        <p:spPr>
          <a:xfrm>
            <a:off x="6004329" y="3096936"/>
            <a:ext cx="561300" cy="326700"/>
          </a:xfrm>
          <a:prstGeom prst="wedgeRectCallout">
            <a:avLst>
              <a:gd fmla="val 134989" name="adj1"/>
              <a:gd fmla="val -126803" name="adj2"/>
            </a:avLst>
          </a:prstGeom>
          <a:solidFill>
            <a:srgbClr val="5FD0DB"/>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5"/>
          <p:cNvSpPr/>
          <p:nvPr/>
        </p:nvSpPr>
        <p:spPr>
          <a:xfrm>
            <a:off x="6478507" y="1074648"/>
            <a:ext cx="119100" cy="119400"/>
          </a:xfrm>
          <a:prstGeom prst="smileyFace">
            <a:avLst>
              <a:gd fmla="val 4653" name="adj"/>
            </a:avLst>
          </a:prstGeom>
          <a:solidFill>
            <a:srgbClr val="FF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5"/>
          <p:cNvSpPr/>
          <p:nvPr/>
        </p:nvSpPr>
        <p:spPr>
          <a:xfrm>
            <a:off x="6217786" y="2801464"/>
            <a:ext cx="134400" cy="139800"/>
          </a:xfrm>
          <a:prstGeom prst="smileyFace">
            <a:avLst>
              <a:gd fmla="val 4653" name="adj"/>
            </a:avLst>
          </a:prstGeom>
          <a:solidFill>
            <a:srgbClr val="FF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5"/>
          <p:cNvSpPr/>
          <p:nvPr/>
        </p:nvSpPr>
        <p:spPr>
          <a:xfrm>
            <a:off x="8115999" y="1123544"/>
            <a:ext cx="134400" cy="139800"/>
          </a:xfrm>
          <a:prstGeom prst="smileyFace">
            <a:avLst>
              <a:gd fmla="val 4653" name="adj"/>
            </a:avLst>
          </a:prstGeom>
          <a:solidFill>
            <a:srgbClr val="FF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5"/>
          <p:cNvSpPr/>
          <p:nvPr/>
        </p:nvSpPr>
        <p:spPr>
          <a:xfrm>
            <a:off x="8155652" y="2281187"/>
            <a:ext cx="94200" cy="95400"/>
          </a:xfrm>
          <a:prstGeom prst="smileyFace">
            <a:avLst>
              <a:gd fmla="val 4653" name="adj"/>
            </a:avLst>
          </a:prstGeom>
          <a:solidFill>
            <a:srgbClr val="FF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24"/>
          <p:cNvSpPr/>
          <p:nvPr/>
        </p:nvSpPr>
        <p:spPr>
          <a:xfrm>
            <a:off x="7134550" y="1045375"/>
            <a:ext cx="1405500" cy="3925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4"/>
          <p:cNvSpPr txBox="1"/>
          <p:nvPr/>
        </p:nvSpPr>
        <p:spPr>
          <a:xfrm>
            <a:off x="7145350" y="1045375"/>
            <a:ext cx="1405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Roboto"/>
                <a:ea typeface="Roboto"/>
                <a:cs typeface="Roboto"/>
                <a:sym typeface="Roboto"/>
              </a:rPr>
              <a:t>BERT Large</a:t>
            </a:r>
            <a:endParaRPr b="1" sz="1200">
              <a:latin typeface="Roboto"/>
              <a:ea typeface="Roboto"/>
              <a:cs typeface="Roboto"/>
              <a:sym typeface="Roboto"/>
            </a:endParaRPr>
          </a:p>
        </p:txBody>
      </p:sp>
      <p:sp>
        <p:nvSpPr>
          <p:cNvPr id="259" name="Google Shape;259;p24"/>
          <p:cNvSpPr/>
          <p:nvPr/>
        </p:nvSpPr>
        <p:spPr>
          <a:xfrm>
            <a:off x="5500700" y="2074075"/>
            <a:ext cx="1405500" cy="29220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4"/>
          <p:cNvSpPr txBox="1"/>
          <p:nvPr>
            <p:ph type="title"/>
          </p:nvPr>
        </p:nvSpPr>
        <p:spPr>
          <a:xfrm>
            <a:off x="0" y="411475"/>
            <a:ext cx="9144000" cy="48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700"/>
              <a:t>BERT (</a:t>
            </a:r>
            <a:r>
              <a:rPr lang="en" sz="2700"/>
              <a:t>Bidirectional Encoder Representations from Transformers</a:t>
            </a:r>
            <a:r>
              <a:rPr lang="en" sz="2700"/>
              <a:t> )</a:t>
            </a:r>
            <a:endParaRPr sz="2700"/>
          </a:p>
        </p:txBody>
      </p:sp>
      <p:sp>
        <p:nvSpPr>
          <p:cNvPr id="261" name="Google Shape;261;p24"/>
          <p:cNvSpPr/>
          <p:nvPr/>
        </p:nvSpPr>
        <p:spPr>
          <a:xfrm>
            <a:off x="6832008" y="0"/>
            <a:ext cx="1199400" cy="224700"/>
          </a:xfrm>
          <a:prstGeom prst="chevron">
            <a:avLst>
              <a:gd fmla="val 500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Results</a:t>
            </a:r>
            <a:endParaRPr sz="1000">
              <a:solidFill>
                <a:schemeClr val="dk1"/>
              </a:solidFill>
              <a:latin typeface="Roboto"/>
              <a:ea typeface="Roboto"/>
              <a:cs typeface="Roboto"/>
              <a:sym typeface="Roboto"/>
            </a:endParaRPr>
          </a:p>
        </p:txBody>
      </p:sp>
      <p:sp>
        <p:nvSpPr>
          <p:cNvPr id="262" name="Google Shape;262;p24"/>
          <p:cNvSpPr/>
          <p:nvPr/>
        </p:nvSpPr>
        <p:spPr>
          <a:xfrm>
            <a:off x="1674800" y="70"/>
            <a:ext cx="1345800" cy="224700"/>
          </a:xfrm>
          <a:prstGeom prst="homePlate">
            <a:avLst>
              <a:gd fmla="val 500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Methodology</a:t>
            </a:r>
            <a:endParaRPr sz="1000">
              <a:solidFill>
                <a:schemeClr val="dk1"/>
              </a:solidFill>
              <a:latin typeface="Roboto"/>
              <a:ea typeface="Roboto"/>
              <a:cs typeface="Roboto"/>
              <a:sym typeface="Roboto"/>
            </a:endParaRPr>
          </a:p>
        </p:txBody>
      </p:sp>
      <p:sp>
        <p:nvSpPr>
          <p:cNvPr id="263" name="Google Shape;263;p24"/>
          <p:cNvSpPr/>
          <p:nvPr/>
        </p:nvSpPr>
        <p:spPr>
          <a:xfrm>
            <a:off x="2871419" y="70"/>
            <a:ext cx="1469400" cy="224700"/>
          </a:xfrm>
          <a:prstGeom prst="chevron">
            <a:avLst>
              <a:gd fmla="val 500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Random Forest</a:t>
            </a:r>
            <a:endParaRPr sz="1000">
              <a:solidFill>
                <a:schemeClr val="dk1"/>
              </a:solidFill>
              <a:latin typeface="Roboto"/>
              <a:ea typeface="Roboto"/>
              <a:cs typeface="Roboto"/>
              <a:sym typeface="Roboto"/>
            </a:endParaRPr>
          </a:p>
        </p:txBody>
      </p:sp>
      <p:sp>
        <p:nvSpPr>
          <p:cNvPr id="264" name="Google Shape;264;p24"/>
          <p:cNvSpPr/>
          <p:nvPr/>
        </p:nvSpPr>
        <p:spPr>
          <a:xfrm>
            <a:off x="4191710" y="0"/>
            <a:ext cx="1469400" cy="224700"/>
          </a:xfrm>
          <a:prstGeom prst="chevron">
            <a:avLst>
              <a:gd fmla="val 500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LSTM</a:t>
            </a:r>
            <a:endParaRPr sz="1000">
              <a:solidFill>
                <a:schemeClr val="dk1"/>
              </a:solidFill>
              <a:latin typeface="Roboto"/>
              <a:ea typeface="Roboto"/>
              <a:cs typeface="Roboto"/>
              <a:sym typeface="Roboto"/>
            </a:endParaRPr>
          </a:p>
        </p:txBody>
      </p:sp>
      <p:sp>
        <p:nvSpPr>
          <p:cNvPr id="265" name="Google Shape;265;p24"/>
          <p:cNvSpPr/>
          <p:nvPr/>
        </p:nvSpPr>
        <p:spPr>
          <a:xfrm>
            <a:off x="5516534" y="0"/>
            <a:ext cx="1469400" cy="224700"/>
          </a:xfrm>
          <a:prstGeom prst="chevron">
            <a:avLst>
              <a:gd fmla="val 50000" name="adj"/>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BERT</a:t>
            </a:r>
            <a:endParaRPr sz="1000">
              <a:solidFill>
                <a:schemeClr val="dk1"/>
              </a:solidFill>
              <a:latin typeface="Roboto"/>
              <a:ea typeface="Roboto"/>
              <a:cs typeface="Roboto"/>
              <a:sym typeface="Roboto"/>
            </a:endParaRPr>
          </a:p>
        </p:txBody>
      </p:sp>
      <p:sp>
        <p:nvSpPr>
          <p:cNvPr id="266" name="Google Shape;266;p24"/>
          <p:cNvSpPr/>
          <p:nvPr/>
        </p:nvSpPr>
        <p:spPr>
          <a:xfrm>
            <a:off x="7918508" y="0"/>
            <a:ext cx="1199400" cy="224700"/>
          </a:xfrm>
          <a:prstGeom prst="chevron">
            <a:avLst>
              <a:gd fmla="val 500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Conclusions</a:t>
            </a:r>
            <a:endParaRPr sz="1000">
              <a:solidFill>
                <a:schemeClr val="dk1"/>
              </a:solidFill>
              <a:latin typeface="Roboto"/>
              <a:ea typeface="Roboto"/>
              <a:cs typeface="Roboto"/>
              <a:sym typeface="Roboto"/>
            </a:endParaRPr>
          </a:p>
        </p:txBody>
      </p:sp>
      <p:sp>
        <p:nvSpPr>
          <p:cNvPr id="267" name="Google Shape;267;p24"/>
          <p:cNvSpPr txBox="1"/>
          <p:nvPr/>
        </p:nvSpPr>
        <p:spPr>
          <a:xfrm>
            <a:off x="402900" y="4759575"/>
            <a:ext cx="1405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Roboto"/>
                <a:ea typeface="Roboto"/>
                <a:cs typeface="Roboto"/>
                <a:sym typeface="Roboto"/>
              </a:rPr>
              <a:t>Image from </a:t>
            </a:r>
            <a:r>
              <a:rPr lang="en" sz="800" u="sng">
                <a:solidFill>
                  <a:schemeClr val="hlink"/>
                </a:solidFill>
                <a:highlight>
                  <a:srgbClr val="FFFFFF"/>
                </a:highlight>
                <a:hlinkClick r:id="rId3"/>
              </a:rPr>
              <a:t>VaswanI,2017</a:t>
            </a:r>
            <a:endParaRPr sz="800">
              <a:latin typeface="Roboto"/>
              <a:ea typeface="Roboto"/>
              <a:cs typeface="Roboto"/>
              <a:sym typeface="Roboto"/>
            </a:endParaRPr>
          </a:p>
        </p:txBody>
      </p:sp>
      <p:sp>
        <p:nvSpPr>
          <p:cNvPr id="268" name="Google Shape;268;p24"/>
          <p:cNvSpPr txBox="1"/>
          <p:nvPr/>
        </p:nvSpPr>
        <p:spPr>
          <a:xfrm>
            <a:off x="272250" y="937725"/>
            <a:ext cx="236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Transformer architecture</a:t>
            </a:r>
            <a:endParaRPr>
              <a:latin typeface="Roboto"/>
              <a:ea typeface="Roboto"/>
              <a:cs typeface="Roboto"/>
              <a:sym typeface="Roboto"/>
            </a:endParaRPr>
          </a:p>
        </p:txBody>
      </p:sp>
      <p:sp>
        <p:nvSpPr>
          <p:cNvPr id="269" name="Google Shape;269;p24"/>
          <p:cNvSpPr/>
          <p:nvPr/>
        </p:nvSpPr>
        <p:spPr>
          <a:xfrm>
            <a:off x="5661100" y="4531525"/>
            <a:ext cx="1032600" cy="2634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Encoder 1</a:t>
            </a:r>
            <a:endParaRPr sz="1200"/>
          </a:p>
        </p:txBody>
      </p:sp>
      <p:pic>
        <p:nvPicPr>
          <p:cNvPr id="270" name="Google Shape;270;p24"/>
          <p:cNvPicPr preferRelativeResize="0"/>
          <p:nvPr/>
        </p:nvPicPr>
        <p:blipFill rotWithShape="1">
          <a:blip r:embed="rId4">
            <a:alphaModFix/>
          </a:blip>
          <a:srcRect b="5669" l="0" r="0" t="0"/>
          <a:stretch/>
        </p:blipFill>
        <p:spPr>
          <a:xfrm>
            <a:off x="0" y="1337925"/>
            <a:ext cx="3057149" cy="3508774"/>
          </a:xfrm>
          <a:prstGeom prst="rect">
            <a:avLst/>
          </a:prstGeom>
          <a:noFill/>
          <a:ln>
            <a:noFill/>
          </a:ln>
        </p:spPr>
      </p:pic>
      <p:sp>
        <p:nvSpPr>
          <p:cNvPr id="271" name="Google Shape;271;p24"/>
          <p:cNvSpPr txBox="1"/>
          <p:nvPr/>
        </p:nvSpPr>
        <p:spPr>
          <a:xfrm>
            <a:off x="58575" y="2387100"/>
            <a:ext cx="971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Roboto"/>
                <a:ea typeface="Roboto"/>
                <a:cs typeface="Roboto"/>
                <a:sym typeface="Roboto"/>
              </a:rPr>
              <a:t>Encoder</a:t>
            </a:r>
            <a:endParaRPr sz="1200">
              <a:latin typeface="Roboto"/>
              <a:ea typeface="Roboto"/>
              <a:cs typeface="Roboto"/>
              <a:sym typeface="Roboto"/>
            </a:endParaRPr>
          </a:p>
        </p:txBody>
      </p:sp>
      <p:sp>
        <p:nvSpPr>
          <p:cNvPr id="272" name="Google Shape;272;p24"/>
          <p:cNvSpPr txBox="1"/>
          <p:nvPr/>
        </p:nvSpPr>
        <p:spPr>
          <a:xfrm>
            <a:off x="2349400" y="2050875"/>
            <a:ext cx="971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Roboto"/>
                <a:ea typeface="Roboto"/>
                <a:cs typeface="Roboto"/>
                <a:sym typeface="Roboto"/>
              </a:rPr>
              <a:t>Decoder</a:t>
            </a:r>
            <a:endParaRPr sz="1200">
              <a:latin typeface="Roboto"/>
              <a:ea typeface="Roboto"/>
              <a:cs typeface="Roboto"/>
              <a:sym typeface="Roboto"/>
            </a:endParaRPr>
          </a:p>
        </p:txBody>
      </p:sp>
      <p:pic>
        <p:nvPicPr>
          <p:cNvPr id="273" name="Google Shape;273;p24"/>
          <p:cNvPicPr preferRelativeResize="0"/>
          <p:nvPr/>
        </p:nvPicPr>
        <p:blipFill>
          <a:blip r:embed="rId5">
            <a:alphaModFix/>
          </a:blip>
          <a:stretch>
            <a:fillRect/>
          </a:stretch>
        </p:blipFill>
        <p:spPr>
          <a:xfrm>
            <a:off x="4019675" y="3384674"/>
            <a:ext cx="1130668" cy="1611400"/>
          </a:xfrm>
          <a:prstGeom prst="rect">
            <a:avLst/>
          </a:prstGeom>
          <a:noFill/>
          <a:ln>
            <a:noFill/>
          </a:ln>
        </p:spPr>
      </p:pic>
      <p:sp>
        <p:nvSpPr>
          <p:cNvPr id="274" name="Google Shape;274;p24"/>
          <p:cNvSpPr txBox="1"/>
          <p:nvPr/>
        </p:nvSpPr>
        <p:spPr>
          <a:xfrm rot="-5400000">
            <a:off x="3104475" y="4018174"/>
            <a:ext cx="15861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Roboto"/>
                <a:ea typeface="Roboto"/>
                <a:cs typeface="Roboto"/>
                <a:sym typeface="Roboto"/>
              </a:rPr>
              <a:t>Encoder</a:t>
            </a:r>
            <a:endParaRPr sz="1200">
              <a:latin typeface="Roboto"/>
              <a:ea typeface="Roboto"/>
              <a:cs typeface="Roboto"/>
              <a:sym typeface="Roboto"/>
            </a:endParaRPr>
          </a:p>
        </p:txBody>
      </p:sp>
      <p:sp>
        <p:nvSpPr>
          <p:cNvPr id="275" name="Google Shape;275;p24"/>
          <p:cNvSpPr/>
          <p:nvPr/>
        </p:nvSpPr>
        <p:spPr>
          <a:xfrm>
            <a:off x="5661100" y="4219600"/>
            <a:ext cx="1032600" cy="2634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Encoder 2</a:t>
            </a:r>
            <a:endParaRPr sz="1200"/>
          </a:p>
        </p:txBody>
      </p:sp>
      <p:sp>
        <p:nvSpPr>
          <p:cNvPr id="276" name="Google Shape;276;p24"/>
          <p:cNvSpPr/>
          <p:nvPr/>
        </p:nvSpPr>
        <p:spPr>
          <a:xfrm>
            <a:off x="5661100" y="3907675"/>
            <a:ext cx="1032600" cy="2634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Encoder 3</a:t>
            </a:r>
            <a:endParaRPr sz="1200"/>
          </a:p>
        </p:txBody>
      </p:sp>
      <p:sp>
        <p:nvSpPr>
          <p:cNvPr id="277" name="Google Shape;277;p24"/>
          <p:cNvSpPr/>
          <p:nvPr/>
        </p:nvSpPr>
        <p:spPr>
          <a:xfrm>
            <a:off x="5661100" y="3595750"/>
            <a:ext cx="1032600" cy="2634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Encoder 4</a:t>
            </a:r>
            <a:endParaRPr sz="1200"/>
          </a:p>
        </p:txBody>
      </p:sp>
      <p:sp>
        <p:nvSpPr>
          <p:cNvPr id="278" name="Google Shape;278;p24"/>
          <p:cNvSpPr/>
          <p:nvPr/>
        </p:nvSpPr>
        <p:spPr>
          <a:xfrm>
            <a:off x="5661100" y="2576550"/>
            <a:ext cx="1032600" cy="2634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Encoder 12</a:t>
            </a:r>
            <a:endParaRPr sz="1200"/>
          </a:p>
        </p:txBody>
      </p:sp>
      <p:sp>
        <p:nvSpPr>
          <p:cNvPr id="279" name="Google Shape;279;p24"/>
          <p:cNvSpPr txBox="1"/>
          <p:nvPr/>
        </p:nvSpPr>
        <p:spPr>
          <a:xfrm>
            <a:off x="5691550" y="3033200"/>
            <a:ext cx="971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Roboto"/>
                <a:ea typeface="Roboto"/>
                <a:cs typeface="Roboto"/>
                <a:sym typeface="Roboto"/>
              </a:rPr>
              <a:t>. . .</a:t>
            </a:r>
            <a:endParaRPr b="1" sz="1600">
              <a:latin typeface="Roboto"/>
              <a:ea typeface="Roboto"/>
              <a:cs typeface="Roboto"/>
              <a:sym typeface="Roboto"/>
            </a:endParaRPr>
          </a:p>
        </p:txBody>
      </p:sp>
      <p:sp>
        <p:nvSpPr>
          <p:cNvPr id="280" name="Google Shape;280;p24"/>
          <p:cNvSpPr/>
          <p:nvPr/>
        </p:nvSpPr>
        <p:spPr>
          <a:xfrm>
            <a:off x="7256550" y="4531513"/>
            <a:ext cx="1032600" cy="2634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Encoder 1</a:t>
            </a:r>
            <a:endParaRPr sz="1200"/>
          </a:p>
        </p:txBody>
      </p:sp>
      <p:sp>
        <p:nvSpPr>
          <p:cNvPr id="281" name="Google Shape;281;p24"/>
          <p:cNvSpPr/>
          <p:nvPr/>
        </p:nvSpPr>
        <p:spPr>
          <a:xfrm>
            <a:off x="7256550" y="4219588"/>
            <a:ext cx="1032600" cy="2634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Encoder 2</a:t>
            </a:r>
            <a:endParaRPr sz="1200"/>
          </a:p>
        </p:txBody>
      </p:sp>
      <p:sp>
        <p:nvSpPr>
          <p:cNvPr id="282" name="Google Shape;282;p24"/>
          <p:cNvSpPr/>
          <p:nvPr/>
        </p:nvSpPr>
        <p:spPr>
          <a:xfrm>
            <a:off x="7256550" y="3907663"/>
            <a:ext cx="1032600" cy="2634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Encoder 3</a:t>
            </a:r>
            <a:endParaRPr sz="1200"/>
          </a:p>
        </p:txBody>
      </p:sp>
      <p:sp>
        <p:nvSpPr>
          <p:cNvPr id="283" name="Google Shape;283;p24"/>
          <p:cNvSpPr/>
          <p:nvPr/>
        </p:nvSpPr>
        <p:spPr>
          <a:xfrm>
            <a:off x="7256550" y="3595738"/>
            <a:ext cx="1032600" cy="2634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Encoder 4</a:t>
            </a:r>
            <a:endParaRPr sz="1200"/>
          </a:p>
        </p:txBody>
      </p:sp>
      <p:sp>
        <p:nvSpPr>
          <p:cNvPr id="284" name="Google Shape;284;p24"/>
          <p:cNvSpPr/>
          <p:nvPr/>
        </p:nvSpPr>
        <p:spPr>
          <a:xfrm>
            <a:off x="7256550" y="2576538"/>
            <a:ext cx="1032600" cy="2634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Encoder 12</a:t>
            </a:r>
            <a:endParaRPr sz="1200"/>
          </a:p>
        </p:txBody>
      </p:sp>
      <p:sp>
        <p:nvSpPr>
          <p:cNvPr id="285" name="Google Shape;285;p24"/>
          <p:cNvSpPr txBox="1"/>
          <p:nvPr/>
        </p:nvSpPr>
        <p:spPr>
          <a:xfrm>
            <a:off x="7287000" y="3033188"/>
            <a:ext cx="971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Roboto"/>
                <a:ea typeface="Roboto"/>
                <a:cs typeface="Roboto"/>
                <a:sym typeface="Roboto"/>
              </a:rPr>
              <a:t>. . .</a:t>
            </a:r>
            <a:endParaRPr b="1" sz="1600">
              <a:latin typeface="Roboto"/>
              <a:ea typeface="Roboto"/>
              <a:cs typeface="Roboto"/>
              <a:sym typeface="Roboto"/>
            </a:endParaRPr>
          </a:p>
        </p:txBody>
      </p:sp>
      <p:sp>
        <p:nvSpPr>
          <p:cNvPr id="286" name="Google Shape;286;p24"/>
          <p:cNvSpPr txBox="1"/>
          <p:nvPr/>
        </p:nvSpPr>
        <p:spPr>
          <a:xfrm>
            <a:off x="7287000" y="1709700"/>
            <a:ext cx="971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Roboto"/>
                <a:ea typeface="Roboto"/>
                <a:cs typeface="Roboto"/>
                <a:sym typeface="Roboto"/>
              </a:rPr>
              <a:t>. . .</a:t>
            </a:r>
            <a:endParaRPr b="1" sz="1600">
              <a:latin typeface="Roboto"/>
              <a:ea typeface="Roboto"/>
              <a:cs typeface="Roboto"/>
              <a:sym typeface="Roboto"/>
            </a:endParaRPr>
          </a:p>
        </p:txBody>
      </p:sp>
      <p:sp>
        <p:nvSpPr>
          <p:cNvPr id="287" name="Google Shape;287;p24"/>
          <p:cNvSpPr/>
          <p:nvPr/>
        </p:nvSpPr>
        <p:spPr>
          <a:xfrm>
            <a:off x="7256550" y="2280938"/>
            <a:ext cx="1032600" cy="2634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Encoder 13</a:t>
            </a:r>
            <a:endParaRPr sz="1200"/>
          </a:p>
        </p:txBody>
      </p:sp>
      <p:sp>
        <p:nvSpPr>
          <p:cNvPr id="288" name="Google Shape;288;p24"/>
          <p:cNvSpPr/>
          <p:nvPr/>
        </p:nvSpPr>
        <p:spPr>
          <a:xfrm>
            <a:off x="7256550" y="1528688"/>
            <a:ext cx="1032600" cy="263400"/>
          </a:xfrm>
          <a:prstGeom prst="roundRect">
            <a:avLst>
              <a:gd fmla="val 16667" name="adj"/>
            </a:avLst>
          </a:prstGeom>
          <a:solidFill>
            <a:srgbClr val="EAD1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Encoder 24</a:t>
            </a:r>
            <a:endParaRPr sz="1200"/>
          </a:p>
        </p:txBody>
      </p:sp>
      <p:sp>
        <p:nvSpPr>
          <p:cNvPr id="289" name="Google Shape;289;p24"/>
          <p:cNvSpPr txBox="1"/>
          <p:nvPr/>
        </p:nvSpPr>
        <p:spPr>
          <a:xfrm>
            <a:off x="5511500" y="2072050"/>
            <a:ext cx="14055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latin typeface="Roboto"/>
                <a:ea typeface="Roboto"/>
                <a:cs typeface="Roboto"/>
                <a:sym typeface="Roboto"/>
              </a:rPr>
              <a:t>BERT Base</a:t>
            </a:r>
            <a:endParaRPr b="1" sz="1200">
              <a:latin typeface="Roboto"/>
              <a:ea typeface="Roboto"/>
              <a:cs typeface="Roboto"/>
              <a:sym typeface="Roboto"/>
            </a:endParaRPr>
          </a:p>
        </p:txBody>
      </p:sp>
      <p:cxnSp>
        <p:nvCxnSpPr>
          <p:cNvPr id="290" name="Google Shape;290;p24"/>
          <p:cNvCxnSpPr>
            <a:stCxn id="273" idx="3"/>
            <a:endCxn id="269" idx="1"/>
          </p:cNvCxnSpPr>
          <p:nvPr/>
        </p:nvCxnSpPr>
        <p:spPr>
          <a:xfrm>
            <a:off x="5150343" y="4190374"/>
            <a:ext cx="510900" cy="472800"/>
          </a:xfrm>
          <a:prstGeom prst="curvedConnector3">
            <a:avLst>
              <a:gd fmla="val 49986" name="adj1"/>
            </a:avLst>
          </a:prstGeom>
          <a:noFill/>
          <a:ln cap="flat" cmpd="sng" w="9525">
            <a:solidFill>
              <a:schemeClr val="dk2"/>
            </a:solidFill>
            <a:prstDash val="solid"/>
            <a:round/>
            <a:headEnd len="med" w="med" type="none"/>
            <a:tailEnd len="med" w="med" type="stealth"/>
          </a:ln>
        </p:spPr>
      </p:cxnSp>
      <p:sp>
        <p:nvSpPr>
          <p:cNvPr id="291" name="Google Shape;291;p24"/>
          <p:cNvSpPr/>
          <p:nvPr/>
        </p:nvSpPr>
        <p:spPr>
          <a:xfrm>
            <a:off x="3057150" y="2456125"/>
            <a:ext cx="837000" cy="1104000"/>
          </a:xfrm>
          <a:prstGeom prst="stripedRight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5"/>
          <p:cNvSpPr txBox="1"/>
          <p:nvPr>
            <p:ph type="title"/>
          </p:nvPr>
        </p:nvSpPr>
        <p:spPr>
          <a:xfrm>
            <a:off x="0" y="352500"/>
            <a:ext cx="9144000" cy="48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700"/>
              <a:t>BERT: </a:t>
            </a:r>
            <a:r>
              <a:rPr lang="en" sz="2700"/>
              <a:t>Implementation</a:t>
            </a:r>
            <a:endParaRPr sz="2700"/>
          </a:p>
        </p:txBody>
      </p:sp>
      <p:sp>
        <p:nvSpPr>
          <p:cNvPr id="297" name="Google Shape;297;p25"/>
          <p:cNvSpPr/>
          <p:nvPr/>
        </p:nvSpPr>
        <p:spPr>
          <a:xfrm>
            <a:off x="6832008" y="0"/>
            <a:ext cx="1199400" cy="224700"/>
          </a:xfrm>
          <a:prstGeom prst="chevron">
            <a:avLst>
              <a:gd fmla="val 500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Results</a:t>
            </a:r>
            <a:endParaRPr sz="1000">
              <a:solidFill>
                <a:schemeClr val="dk1"/>
              </a:solidFill>
              <a:latin typeface="Roboto"/>
              <a:ea typeface="Roboto"/>
              <a:cs typeface="Roboto"/>
              <a:sym typeface="Roboto"/>
            </a:endParaRPr>
          </a:p>
        </p:txBody>
      </p:sp>
      <p:sp>
        <p:nvSpPr>
          <p:cNvPr id="298" name="Google Shape;298;p25"/>
          <p:cNvSpPr/>
          <p:nvPr/>
        </p:nvSpPr>
        <p:spPr>
          <a:xfrm>
            <a:off x="1674800" y="70"/>
            <a:ext cx="1345800" cy="224700"/>
          </a:xfrm>
          <a:prstGeom prst="homePlate">
            <a:avLst>
              <a:gd fmla="val 500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Methodology</a:t>
            </a:r>
            <a:endParaRPr sz="1000">
              <a:solidFill>
                <a:schemeClr val="dk1"/>
              </a:solidFill>
              <a:latin typeface="Roboto"/>
              <a:ea typeface="Roboto"/>
              <a:cs typeface="Roboto"/>
              <a:sym typeface="Roboto"/>
            </a:endParaRPr>
          </a:p>
        </p:txBody>
      </p:sp>
      <p:sp>
        <p:nvSpPr>
          <p:cNvPr id="299" name="Google Shape;299;p25"/>
          <p:cNvSpPr/>
          <p:nvPr/>
        </p:nvSpPr>
        <p:spPr>
          <a:xfrm>
            <a:off x="2871419" y="70"/>
            <a:ext cx="1469400" cy="224700"/>
          </a:xfrm>
          <a:prstGeom prst="chevron">
            <a:avLst>
              <a:gd fmla="val 500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Random Forest</a:t>
            </a:r>
            <a:endParaRPr sz="1000">
              <a:solidFill>
                <a:schemeClr val="dk1"/>
              </a:solidFill>
              <a:latin typeface="Roboto"/>
              <a:ea typeface="Roboto"/>
              <a:cs typeface="Roboto"/>
              <a:sym typeface="Roboto"/>
            </a:endParaRPr>
          </a:p>
        </p:txBody>
      </p:sp>
      <p:sp>
        <p:nvSpPr>
          <p:cNvPr id="300" name="Google Shape;300;p25"/>
          <p:cNvSpPr/>
          <p:nvPr/>
        </p:nvSpPr>
        <p:spPr>
          <a:xfrm>
            <a:off x="4191710" y="0"/>
            <a:ext cx="1469400" cy="224700"/>
          </a:xfrm>
          <a:prstGeom prst="chevron">
            <a:avLst>
              <a:gd fmla="val 500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LSTM</a:t>
            </a:r>
            <a:endParaRPr sz="1000">
              <a:solidFill>
                <a:schemeClr val="dk1"/>
              </a:solidFill>
              <a:latin typeface="Roboto"/>
              <a:ea typeface="Roboto"/>
              <a:cs typeface="Roboto"/>
              <a:sym typeface="Roboto"/>
            </a:endParaRPr>
          </a:p>
        </p:txBody>
      </p:sp>
      <p:sp>
        <p:nvSpPr>
          <p:cNvPr id="301" name="Google Shape;301;p25"/>
          <p:cNvSpPr/>
          <p:nvPr/>
        </p:nvSpPr>
        <p:spPr>
          <a:xfrm>
            <a:off x="5516534" y="0"/>
            <a:ext cx="1469400" cy="224700"/>
          </a:xfrm>
          <a:prstGeom prst="chevron">
            <a:avLst>
              <a:gd fmla="val 50000" name="adj"/>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BERT</a:t>
            </a:r>
            <a:endParaRPr sz="1000">
              <a:solidFill>
                <a:schemeClr val="dk1"/>
              </a:solidFill>
              <a:latin typeface="Roboto"/>
              <a:ea typeface="Roboto"/>
              <a:cs typeface="Roboto"/>
              <a:sym typeface="Roboto"/>
            </a:endParaRPr>
          </a:p>
        </p:txBody>
      </p:sp>
      <p:sp>
        <p:nvSpPr>
          <p:cNvPr id="302" name="Google Shape;302;p25"/>
          <p:cNvSpPr/>
          <p:nvPr/>
        </p:nvSpPr>
        <p:spPr>
          <a:xfrm>
            <a:off x="7918508" y="0"/>
            <a:ext cx="1199400" cy="224700"/>
          </a:xfrm>
          <a:prstGeom prst="chevron">
            <a:avLst>
              <a:gd fmla="val 500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Conclusions</a:t>
            </a:r>
            <a:endParaRPr sz="1000">
              <a:solidFill>
                <a:schemeClr val="dk1"/>
              </a:solidFill>
              <a:latin typeface="Roboto"/>
              <a:ea typeface="Roboto"/>
              <a:cs typeface="Roboto"/>
              <a:sym typeface="Roboto"/>
            </a:endParaRPr>
          </a:p>
        </p:txBody>
      </p:sp>
      <p:sp>
        <p:nvSpPr>
          <p:cNvPr id="303" name="Google Shape;303;p25"/>
          <p:cNvSpPr/>
          <p:nvPr/>
        </p:nvSpPr>
        <p:spPr>
          <a:xfrm>
            <a:off x="403450" y="4737825"/>
            <a:ext cx="752400" cy="279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&lt;CLS&gt;</a:t>
            </a:r>
            <a:endParaRPr sz="1200"/>
          </a:p>
        </p:txBody>
      </p:sp>
      <p:sp>
        <p:nvSpPr>
          <p:cNvPr id="304" name="Google Shape;304;p25"/>
          <p:cNvSpPr/>
          <p:nvPr/>
        </p:nvSpPr>
        <p:spPr>
          <a:xfrm>
            <a:off x="1316100" y="4737825"/>
            <a:ext cx="752400" cy="279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W</a:t>
            </a:r>
            <a:r>
              <a:rPr lang="en" sz="900"/>
              <a:t>1</a:t>
            </a:r>
            <a:endParaRPr sz="900"/>
          </a:p>
        </p:txBody>
      </p:sp>
      <p:sp>
        <p:nvSpPr>
          <p:cNvPr id="305" name="Google Shape;305;p25"/>
          <p:cNvSpPr/>
          <p:nvPr/>
        </p:nvSpPr>
        <p:spPr>
          <a:xfrm>
            <a:off x="2228750" y="4737825"/>
            <a:ext cx="752400" cy="279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W</a:t>
            </a:r>
            <a:r>
              <a:rPr lang="en" sz="900"/>
              <a:t>2</a:t>
            </a:r>
            <a:endParaRPr sz="900"/>
          </a:p>
        </p:txBody>
      </p:sp>
      <p:sp>
        <p:nvSpPr>
          <p:cNvPr id="306" name="Google Shape;306;p25"/>
          <p:cNvSpPr/>
          <p:nvPr/>
        </p:nvSpPr>
        <p:spPr>
          <a:xfrm>
            <a:off x="4421450" y="4737825"/>
            <a:ext cx="752400" cy="279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W</a:t>
            </a:r>
            <a:r>
              <a:rPr lang="en" sz="900"/>
              <a:t>47</a:t>
            </a:r>
            <a:endParaRPr sz="900"/>
          </a:p>
        </p:txBody>
      </p:sp>
      <p:sp>
        <p:nvSpPr>
          <p:cNvPr id="307" name="Google Shape;307;p25"/>
          <p:cNvSpPr txBox="1"/>
          <p:nvPr/>
        </p:nvSpPr>
        <p:spPr>
          <a:xfrm>
            <a:off x="3141400" y="4612625"/>
            <a:ext cx="9717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latin typeface="Roboto"/>
                <a:ea typeface="Roboto"/>
                <a:cs typeface="Roboto"/>
                <a:sym typeface="Roboto"/>
              </a:rPr>
              <a:t>. . .</a:t>
            </a:r>
            <a:endParaRPr b="1" sz="1600">
              <a:latin typeface="Roboto"/>
              <a:ea typeface="Roboto"/>
              <a:cs typeface="Roboto"/>
              <a:sym typeface="Roboto"/>
            </a:endParaRPr>
          </a:p>
        </p:txBody>
      </p:sp>
      <p:sp>
        <p:nvSpPr>
          <p:cNvPr id="308" name="Google Shape;308;p25"/>
          <p:cNvSpPr/>
          <p:nvPr/>
        </p:nvSpPr>
        <p:spPr>
          <a:xfrm>
            <a:off x="403450" y="3336825"/>
            <a:ext cx="4770300" cy="8136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BERT</a:t>
            </a:r>
            <a:endParaRPr/>
          </a:p>
        </p:txBody>
      </p:sp>
      <p:cxnSp>
        <p:nvCxnSpPr>
          <p:cNvPr id="309" name="Google Shape;309;p25"/>
          <p:cNvCxnSpPr/>
          <p:nvPr/>
        </p:nvCxnSpPr>
        <p:spPr>
          <a:xfrm flipH="1" rot="10800000">
            <a:off x="779650" y="4526025"/>
            <a:ext cx="3900" cy="211800"/>
          </a:xfrm>
          <a:prstGeom prst="straightConnector1">
            <a:avLst/>
          </a:prstGeom>
          <a:noFill/>
          <a:ln cap="flat" cmpd="sng" w="9525">
            <a:solidFill>
              <a:schemeClr val="dk2"/>
            </a:solidFill>
            <a:prstDash val="solid"/>
            <a:round/>
            <a:headEnd len="med" w="med" type="none"/>
            <a:tailEnd len="med" w="med" type="triangle"/>
          </a:ln>
        </p:spPr>
      </p:cxnSp>
      <p:cxnSp>
        <p:nvCxnSpPr>
          <p:cNvPr id="310" name="Google Shape;310;p25"/>
          <p:cNvCxnSpPr/>
          <p:nvPr/>
        </p:nvCxnSpPr>
        <p:spPr>
          <a:xfrm flipH="1" rot="10800000">
            <a:off x="1692300" y="4539825"/>
            <a:ext cx="2100" cy="198000"/>
          </a:xfrm>
          <a:prstGeom prst="straightConnector1">
            <a:avLst/>
          </a:prstGeom>
          <a:noFill/>
          <a:ln cap="flat" cmpd="sng" w="9525">
            <a:solidFill>
              <a:schemeClr val="dk2"/>
            </a:solidFill>
            <a:prstDash val="solid"/>
            <a:round/>
            <a:headEnd len="med" w="med" type="none"/>
            <a:tailEnd len="med" w="med" type="triangle"/>
          </a:ln>
        </p:spPr>
      </p:cxnSp>
      <p:cxnSp>
        <p:nvCxnSpPr>
          <p:cNvPr id="311" name="Google Shape;311;p25"/>
          <p:cNvCxnSpPr/>
          <p:nvPr/>
        </p:nvCxnSpPr>
        <p:spPr>
          <a:xfrm flipH="1" rot="10800000">
            <a:off x="2603150" y="4526025"/>
            <a:ext cx="3900" cy="211800"/>
          </a:xfrm>
          <a:prstGeom prst="straightConnector1">
            <a:avLst/>
          </a:prstGeom>
          <a:noFill/>
          <a:ln cap="flat" cmpd="sng" w="9525">
            <a:solidFill>
              <a:schemeClr val="dk2"/>
            </a:solidFill>
            <a:prstDash val="solid"/>
            <a:round/>
            <a:headEnd len="med" w="med" type="none"/>
            <a:tailEnd len="med" w="med" type="triangle"/>
          </a:ln>
        </p:spPr>
      </p:cxnSp>
      <p:cxnSp>
        <p:nvCxnSpPr>
          <p:cNvPr id="312" name="Google Shape;312;p25"/>
          <p:cNvCxnSpPr/>
          <p:nvPr/>
        </p:nvCxnSpPr>
        <p:spPr>
          <a:xfrm flipH="1" rot="10800000">
            <a:off x="4795700" y="4526025"/>
            <a:ext cx="3900" cy="211800"/>
          </a:xfrm>
          <a:prstGeom prst="straightConnector1">
            <a:avLst/>
          </a:prstGeom>
          <a:noFill/>
          <a:ln cap="flat" cmpd="sng" w="9525">
            <a:solidFill>
              <a:schemeClr val="dk2"/>
            </a:solidFill>
            <a:prstDash val="solid"/>
            <a:round/>
            <a:headEnd len="med" w="med" type="none"/>
            <a:tailEnd len="med" w="med" type="triangle"/>
          </a:ln>
        </p:spPr>
      </p:cxnSp>
      <p:sp>
        <p:nvSpPr>
          <p:cNvPr id="313" name="Google Shape;313;p25"/>
          <p:cNvSpPr/>
          <p:nvPr/>
        </p:nvSpPr>
        <p:spPr>
          <a:xfrm>
            <a:off x="403450" y="4334625"/>
            <a:ext cx="4770300" cy="224700"/>
          </a:xfrm>
          <a:prstGeom prst="rect">
            <a:avLst/>
          </a:prstGeom>
          <a:solidFill>
            <a:srgbClr val="9900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chemeClr val="lt1"/>
                </a:solidFill>
              </a:rPr>
              <a:t>Embedding</a:t>
            </a:r>
            <a:endParaRPr b="1">
              <a:solidFill>
                <a:schemeClr val="lt1"/>
              </a:solidFill>
            </a:endParaRPr>
          </a:p>
        </p:txBody>
      </p:sp>
      <p:cxnSp>
        <p:nvCxnSpPr>
          <p:cNvPr id="314" name="Google Shape;314;p25"/>
          <p:cNvCxnSpPr/>
          <p:nvPr/>
        </p:nvCxnSpPr>
        <p:spPr>
          <a:xfrm flipH="1" rot="10800000">
            <a:off x="779650" y="4132125"/>
            <a:ext cx="3900" cy="224700"/>
          </a:xfrm>
          <a:prstGeom prst="straightConnector1">
            <a:avLst/>
          </a:prstGeom>
          <a:noFill/>
          <a:ln cap="flat" cmpd="sng" w="9525">
            <a:solidFill>
              <a:schemeClr val="dk2"/>
            </a:solidFill>
            <a:prstDash val="solid"/>
            <a:round/>
            <a:headEnd len="med" w="med" type="none"/>
            <a:tailEnd len="med" w="med" type="triangle"/>
          </a:ln>
        </p:spPr>
      </p:cxnSp>
      <p:cxnSp>
        <p:nvCxnSpPr>
          <p:cNvPr id="315" name="Google Shape;315;p25"/>
          <p:cNvCxnSpPr/>
          <p:nvPr/>
        </p:nvCxnSpPr>
        <p:spPr>
          <a:xfrm flipH="1" rot="10800000">
            <a:off x="1692300" y="4146825"/>
            <a:ext cx="2100" cy="210000"/>
          </a:xfrm>
          <a:prstGeom prst="straightConnector1">
            <a:avLst/>
          </a:prstGeom>
          <a:noFill/>
          <a:ln cap="flat" cmpd="sng" w="9525">
            <a:solidFill>
              <a:schemeClr val="dk2"/>
            </a:solidFill>
            <a:prstDash val="solid"/>
            <a:round/>
            <a:headEnd len="med" w="med" type="none"/>
            <a:tailEnd len="med" w="med" type="triangle"/>
          </a:ln>
        </p:spPr>
      </p:cxnSp>
      <p:cxnSp>
        <p:nvCxnSpPr>
          <p:cNvPr id="316" name="Google Shape;316;p25"/>
          <p:cNvCxnSpPr/>
          <p:nvPr/>
        </p:nvCxnSpPr>
        <p:spPr>
          <a:xfrm flipH="1" rot="10800000">
            <a:off x="2603150" y="4132125"/>
            <a:ext cx="3900" cy="224700"/>
          </a:xfrm>
          <a:prstGeom prst="straightConnector1">
            <a:avLst/>
          </a:prstGeom>
          <a:noFill/>
          <a:ln cap="flat" cmpd="sng" w="9525">
            <a:solidFill>
              <a:schemeClr val="dk2"/>
            </a:solidFill>
            <a:prstDash val="solid"/>
            <a:round/>
            <a:headEnd len="med" w="med" type="none"/>
            <a:tailEnd len="med" w="med" type="triangle"/>
          </a:ln>
        </p:spPr>
      </p:cxnSp>
      <p:cxnSp>
        <p:nvCxnSpPr>
          <p:cNvPr id="317" name="Google Shape;317;p25"/>
          <p:cNvCxnSpPr/>
          <p:nvPr/>
        </p:nvCxnSpPr>
        <p:spPr>
          <a:xfrm flipH="1" rot="10800000">
            <a:off x="4795700" y="4132125"/>
            <a:ext cx="3900" cy="224700"/>
          </a:xfrm>
          <a:prstGeom prst="straightConnector1">
            <a:avLst/>
          </a:prstGeom>
          <a:noFill/>
          <a:ln cap="flat" cmpd="sng" w="9525">
            <a:solidFill>
              <a:schemeClr val="dk2"/>
            </a:solidFill>
            <a:prstDash val="solid"/>
            <a:round/>
            <a:headEnd len="med" w="med" type="none"/>
            <a:tailEnd len="med" w="med" type="triangle"/>
          </a:ln>
        </p:spPr>
      </p:cxnSp>
      <p:sp>
        <p:nvSpPr>
          <p:cNvPr id="318" name="Google Shape;318;p25"/>
          <p:cNvSpPr/>
          <p:nvPr/>
        </p:nvSpPr>
        <p:spPr>
          <a:xfrm>
            <a:off x="403450" y="1938800"/>
            <a:ext cx="4770300" cy="12636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5"/>
          <p:cNvSpPr txBox="1"/>
          <p:nvPr/>
        </p:nvSpPr>
        <p:spPr>
          <a:xfrm rot="-5400000">
            <a:off x="-86450" y="2409550"/>
            <a:ext cx="12489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Roboto"/>
                <a:ea typeface="Roboto"/>
                <a:cs typeface="Roboto"/>
                <a:sym typeface="Roboto"/>
              </a:rPr>
              <a:t>Fine </a:t>
            </a:r>
            <a:r>
              <a:rPr lang="en" sz="1000">
                <a:latin typeface="Roboto"/>
                <a:ea typeface="Roboto"/>
                <a:cs typeface="Roboto"/>
                <a:sym typeface="Roboto"/>
              </a:rPr>
              <a:t>tuning</a:t>
            </a:r>
            <a:endParaRPr sz="1000">
              <a:latin typeface="Roboto"/>
              <a:ea typeface="Roboto"/>
              <a:cs typeface="Roboto"/>
              <a:sym typeface="Roboto"/>
            </a:endParaRPr>
          </a:p>
        </p:txBody>
      </p:sp>
      <p:sp>
        <p:nvSpPr>
          <p:cNvPr id="320" name="Google Shape;320;p25"/>
          <p:cNvSpPr/>
          <p:nvPr/>
        </p:nvSpPr>
        <p:spPr>
          <a:xfrm>
            <a:off x="1365250" y="2845700"/>
            <a:ext cx="2846700" cy="279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LSTM Layer</a:t>
            </a:r>
            <a:endParaRPr sz="1200"/>
          </a:p>
        </p:txBody>
      </p:sp>
      <p:cxnSp>
        <p:nvCxnSpPr>
          <p:cNvPr id="321" name="Google Shape;321;p25"/>
          <p:cNvCxnSpPr>
            <a:stCxn id="308" idx="0"/>
            <a:endCxn id="320" idx="2"/>
          </p:cNvCxnSpPr>
          <p:nvPr/>
        </p:nvCxnSpPr>
        <p:spPr>
          <a:xfrm rot="10800000">
            <a:off x="2788600" y="3125025"/>
            <a:ext cx="0" cy="211800"/>
          </a:xfrm>
          <a:prstGeom prst="straightConnector1">
            <a:avLst/>
          </a:prstGeom>
          <a:noFill/>
          <a:ln cap="flat" cmpd="sng" w="9525">
            <a:solidFill>
              <a:schemeClr val="dk2"/>
            </a:solidFill>
            <a:prstDash val="solid"/>
            <a:round/>
            <a:headEnd len="med" w="med" type="none"/>
            <a:tailEnd len="med" w="med" type="triangle"/>
          </a:ln>
        </p:spPr>
      </p:cxnSp>
      <p:sp>
        <p:nvSpPr>
          <p:cNvPr id="322" name="Google Shape;322;p25"/>
          <p:cNvSpPr/>
          <p:nvPr/>
        </p:nvSpPr>
        <p:spPr>
          <a:xfrm>
            <a:off x="1365250" y="2426563"/>
            <a:ext cx="2846700" cy="279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Feed forward Neural Network</a:t>
            </a:r>
            <a:endParaRPr sz="1200"/>
          </a:p>
        </p:txBody>
      </p:sp>
      <p:cxnSp>
        <p:nvCxnSpPr>
          <p:cNvPr id="323" name="Google Shape;323;p25"/>
          <p:cNvCxnSpPr>
            <a:stCxn id="320" idx="0"/>
            <a:endCxn id="322" idx="2"/>
          </p:cNvCxnSpPr>
          <p:nvPr/>
        </p:nvCxnSpPr>
        <p:spPr>
          <a:xfrm rot="10800000">
            <a:off x="2788600" y="2705900"/>
            <a:ext cx="0" cy="139800"/>
          </a:xfrm>
          <a:prstGeom prst="straightConnector1">
            <a:avLst/>
          </a:prstGeom>
          <a:noFill/>
          <a:ln cap="flat" cmpd="sng" w="9525">
            <a:solidFill>
              <a:schemeClr val="dk2"/>
            </a:solidFill>
            <a:prstDash val="solid"/>
            <a:round/>
            <a:headEnd len="med" w="med" type="none"/>
            <a:tailEnd len="med" w="med" type="triangle"/>
          </a:ln>
        </p:spPr>
      </p:cxnSp>
      <p:sp>
        <p:nvSpPr>
          <p:cNvPr id="324" name="Google Shape;324;p25"/>
          <p:cNvSpPr/>
          <p:nvPr/>
        </p:nvSpPr>
        <p:spPr>
          <a:xfrm>
            <a:off x="1365250" y="2017900"/>
            <a:ext cx="2846700" cy="2793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Output Sigmoid</a:t>
            </a:r>
            <a:endParaRPr sz="1200"/>
          </a:p>
        </p:txBody>
      </p:sp>
      <p:cxnSp>
        <p:nvCxnSpPr>
          <p:cNvPr id="325" name="Google Shape;325;p25"/>
          <p:cNvCxnSpPr>
            <a:stCxn id="322" idx="0"/>
            <a:endCxn id="324" idx="2"/>
          </p:cNvCxnSpPr>
          <p:nvPr/>
        </p:nvCxnSpPr>
        <p:spPr>
          <a:xfrm rot="10800000">
            <a:off x="2788600" y="2297263"/>
            <a:ext cx="0" cy="129300"/>
          </a:xfrm>
          <a:prstGeom prst="straightConnector1">
            <a:avLst/>
          </a:prstGeom>
          <a:noFill/>
          <a:ln cap="flat" cmpd="sng" w="9525">
            <a:solidFill>
              <a:schemeClr val="dk2"/>
            </a:solidFill>
            <a:prstDash val="solid"/>
            <a:round/>
            <a:headEnd len="med" w="med" type="none"/>
            <a:tailEnd len="med" w="med" type="triangle"/>
          </a:ln>
        </p:spPr>
      </p:cxnSp>
      <p:pic>
        <p:nvPicPr>
          <p:cNvPr id="326" name="Google Shape;326;p25"/>
          <p:cNvPicPr preferRelativeResize="0"/>
          <p:nvPr/>
        </p:nvPicPr>
        <p:blipFill>
          <a:blip r:embed="rId3">
            <a:alphaModFix/>
          </a:blip>
          <a:stretch>
            <a:fillRect/>
          </a:stretch>
        </p:blipFill>
        <p:spPr>
          <a:xfrm>
            <a:off x="2166900" y="1091397"/>
            <a:ext cx="430255" cy="431100"/>
          </a:xfrm>
          <a:prstGeom prst="rect">
            <a:avLst/>
          </a:prstGeom>
          <a:noFill/>
          <a:ln>
            <a:noFill/>
          </a:ln>
        </p:spPr>
      </p:pic>
      <p:pic>
        <p:nvPicPr>
          <p:cNvPr id="327" name="Google Shape;327;p25"/>
          <p:cNvPicPr preferRelativeResize="0"/>
          <p:nvPr/>
        </p:nvPicPr>
        <p:blipFill>
          <a:blip r:embed="rId4">
            <a:alphaModFix/>
          </a:blip>
          <a:stretch>
            <a:fillRect/>
          </a:stretch>
        </p:blipFill>
        <p:spPr>
          <a:xfrm>
            <a:off x="3061475" y="1091825"/>
            <a:ext cx="430250" cy="430250"/>
          </a:xfrm>
          <a:prstGeom prst="rect">
            <a:avLst/>
          </a:prstGeom>
          <a:noFill/>
          <a:ln>
            <a:noFill/>
          </a:ln>
        </p:spPr>
      </p:pic>
      <p:cxnSp>
        <p:nvCxnSpPr>
          <p:cNvPr id="328" name="Google Shape;328;p25"/>
          <p:cNvCxnSpPr>
            <a:stCxn id="324" idx="0"/>
            <a:endCxn id="326" idx="2"/>
          </p:cNvCxnSpPr>
          <p:nvPr/>
        </p:nvCxnSpPr>
        <p:spPr>
          <a:xfrm rot="10800000">
            <a:off x="2382100" y="1522600"/>
            <a:ext cx="406500" cy="495300"/>
          </a:xfrm>
          <a:prstGeom prst="straightConnector1">
            <a:avLst/>
          </a:prstGeom>
          <a:noFill/>
          <a:ln cap="flat" cmpd="sng" w="9525">
            <a:solidFill>
              <a:srgbClr val="741B47"/>
            </a:solidFill>
            <a:prstDash val="dot"/>
            <a:round/>
            <a:headEnd len="med" w="med" type="none"/>
            <a:tailEnd len="med" w="med" type="triangle"/>
          </a:ln>
        </p:spPr>
      </p:cxnSp>
      <p:cxnSp>
        <p:nvCxnSpPr>
          <p:cNvPr id="329" name="Google Shape;329;p25"/>
          <p:cNvCxnSpPr>
            <a:stCxn id="324" idx="0"/>
            <a:endCxn id="327" idx="2"/>
          </p:cNvCxnSpPr>
          <p:nvPr/>
        </p:nvCxnSpPr>
        <p:spPr>
          <a:xfrm flipH="1" rot="10800000">
            <a:off x="2788600" y="1522000"/>
            <a:ext cx="488100" cy="495900"/>
          </a:xfrm>
          <a:prstGeom prst="straightConnector1">
            <a:avLst/>
          </a:prstGeom>
          <a:noFill/>
          <a:ln cap="flat" cmpd="sng" w="9525">
            <a:solidFill>
              <a:srgbClr val="741B47"/>
            </a:solidFill>
            <a:prstDash val="dot"/>
            <a:round/>
            <a:headEnd len="med" w="med" type="none"/>
            <a:tailEnd len="med" w="med" type="triangle"/>
          </a:ln>
        </p:spPr>
      </p:cxnSp>
      <p:pic>
        <p:nvPicPr>
          <p:cNvPr id="330" name="Google Shape;330;p25"/>
          <p:cNvPicPr preferRelativeResize="0"/>
          <p:nvPr/>
        </p:nvPicPr>
        <p:blipFill>
          <a:blip r:embed="rId5">
            <a:alphaModFix/>
          </a:blip>
          <a:stretch>
            <a:fillRect/>
          </a:stretch>
        </p:blipFill>
        <p:spPr>
          <a:xfrm>
            <a:off x="5518763" y="1385488"/>
            <a:ext cx="3470125" cy="3070275"/>
          </a:xfrm>
          <a:prstGeom prst="rect">
            <a:avLst/>
          </a:prstGeom>
          <a:noFill/>
          <a:ln>
            <a:noFill/>
          </a:ln>
        </p:spPr>
      </p:pic>
      <p:sp>
        <p:nvSpPr>
          <p:cNvPr id="331" name="Google Shape;331;p25"/>
          <p:cNvSpPr txBox="1"/>
          <p:nvPr/>
        </p:nvSpPr>
        <p:spPr>
          <a:xfrm>
            <a:off x="5435975" y="4708125"/>
            <a:ext cx="3635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Roboto"/>
                <a:ea typeface="Roboto"/>
                <a:cs typeface="Roboto"/>
                <a:sym typeface="Roboto"/>
              </a:rPr>
              <a:t>Implementation based in Lab 5 of </a:t>
            </a:r>
            <a:r>
              <a:rPr lang="en" sz="1000" u="sng">
                <a:solidFill>
                  <a:schemeClr val="hlink"/>
                </a:solidFill>
                <a:latin typeface="Roboto"/>
                <a:ea typeface="Roboto"/>
                <a:cs typeface="Roboto"/>
                <a:sym typeface="Roboto"/>
                <a:hlinkClick r:id="rId6"/>
              </a:rPr>
              <a:t>Ramos R., 2021</a:t>
            </a:r>
            <a:endParaRPr sz="10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26"/>
          <p:cNvSpPr txBox="1"/>
          <p:nvPr>
            <p:ph type="title"/>
          </p:nvPr>
        </p:nvSpPr>
        <p:spPr>
          <a:xfrm>
            <a:off x="57750" y="341675"/>
            <a:ext cx="9144000" cy="48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700"/>
              <a:t>BERT: Results</a:t>
            </a:r>
            <a:endParaRPr sz="2700"/>
          </a:p>
        </p:txBody>
      </p:sp>
      <p:sp>
        <p:nvSpPr>
          <p:cNvPr id="337" name="Google Shape;337;p26"/>
          <p:cNvSpPr/>
          <p:nvPr/>
        </p:nvSpPr>
        <p:spPr>
          <a:xfrm>
            <a:off x="6832008" y="0"/>
            <a:ext cx="1199400" cy="224700"/>
          </a:xfrm>
          <a:prstGeom prst="chevron">
            <a:avLst>
              <a:gd fmla="val 500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Results</a:t>
            </a:r>
            <a:endParaRPr sz="1000">
              <a:solidFill>
                <a:schemeClr val="dk1"/>
              </a:solidFill>
              <a:latin typeface="Roboto"/>
              <a:ea typeface="Roboto"/>
              <a:cs typeface="Roboto"/>
              <a:sym typeface="Roboto"/>
            </a:endParaRPr>
          </a:p>
        </p:txBody>
      </p:sp>
      <p:sp>
        <p:nvSpPr>
          <p:cNvPr id="338" name="Google Shape;338;p26"/>
          <p:cNvSpPr/>
          <p:nvPr/>
        </p:nvSpPr>
        <p:spPr>
          <a:xfrm>
            <a:off x="1674800" y="70"/>
            <a:ext cx="1345800" cy="224700"/>
          </a:xfrm>
          <a:prstGeom prst="homePlate">
            <a:avLst>
              <a:gd fmla="val 500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Methodology</a:t>
            </a:r>
            <a:endParaRPr sz="1000">
              <a:solidFill>
                <a:schemeClr val="dk1"/>
              </a:solidFill>
              <a:latin typeface="Roboto"/>
              <a:ea typeface="Roboto"/>
              <a:cs typeface="Roboto"/>
              <a:sym typeface="Roboto"/>
            </a:endParaRPr>
          </a:p>
        </p:txBody>
      </p:sp>
      <p:sp>
        <p:nvSpPr>
          <p:cNvPr id="339" name="Google Shape;339;p26"/>
          <p:cNvSpPr/>
          <p:nvPr/>
        </p:nvSpPr>
        <p:spPr>
          <a:xfrm>
            <a:off x="2871419" y="70"/>
            <a:ext cx="1469400" cy="224700"/>
          </a:xfrm>
          <a:prstGeom prst="chevron">
            <a:avLst>
              <a:gd fmla="val 500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Random Forest</a:t>
            </a:r>
            <a:endParaRPr sz="1000">
              <a:solidFill>
                <a:schemeClr val="dk1"/>
              </a:solidFill>
              <a:latin typeface="Roboto"/>
              <a:ea typeface="Roboto"/>
              <a:cs typeface="Roboto"/>
              <a:sym typeface="Roboto"/>
            </a:endParaRPr>
          </a:p>
        </p:txBody>
      </p:sp>
      <p:sp>
        <p:nvSpPr>
          <p:cNvPr id="340" name="Google Shape;340;p26"/>
          <p:cNvSpPr/>
          <p:nvPr/>
        </p:nvSpPr>
        <p:spPr>
          <a:xfrm>
            <a:off x="4191710" y="0"/>
            <a:ext cx="1469400" cy="224700"/>
          </a:xfrm>
          <a:prstGeom prst="chevron">
            <a:avLst>
              <a:gd fmla="val 500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LSTM</a:t>
            </a:r>
            <a:endParaRPr sz="1000">
              <a:solidFill>
                <a:schemeClr val="dk1"/>
              </a:solidFill>
              <a:latin typeface="Roboto"/>
              <a:ea typeface="Roboto"/>
              <a:cs typeface="Roboto"/>
              <a:sym typeface="Roboto"/>
            </a:endParaRPr>
          </a:p>
        </p:txBody>
      </p:sp>
      <p:sp>
        <p:nvSpPr>
          <p:cNvPr id="341" name="Google Shape;341;p26"/>
          <p:cNvSpPr/>
          <p:nvPr/>
        </p:nvSpPr>
        <p:spPr>
          <a:xfrm>
            <a:off x="5516534" y="0"/>
            <a:ext cx="1469400" cy="224700"/>
          </a:xfrm>
          <a:prstGeom prst="chevron">
            <a:avLst>
              <a:gd fmla="val 50000" name="adj"/>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BERT</a:t>
            </a:r>
            <a:endParaRPr sz="1000">
              <a:solidFill>
                <a:schemeClr val="dk1"/>
              </a:solidFill>
              <a:latin typeface="Roboto"/>
              <a:ea typeface="Roboto"/>
              <a:cs typeface="Roboto"/>
              <a:sym typeface="Roboto"/>
            </a:endParaRPr>
          </a:p>
        </p:txBody>
      </p:sp>
      <p:sp>
        <p:nvSpPr>
          <p:cNvPr id="342" name="Google Shape;342;p26"/>
          <p:cNvSpPr/>
          <p:nvPr/>
        </p:nvSpPr>
        <p:spPr>
          <a:xfrm>
            <a:off x="7918508" y="0"/>
            <a:ext cx="1199400" cy="224700"/>
          </a:xfrm>
          <a:prstGeom prst="chevron">
            <a:avLst>
              <a:gd fmla="val 500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Conclusions</a:t>
            </a:r>
            <a:endParaRPr sz="1000">
              <a:solidFill>
                <a:schemeClr val="dk1"/>
              </a:solidFill>
              <a:latin typeface="Roboto"/>
              <a:ea typeface="Roboto"/>
              <a:cs typeface="Roboto"/>
              <a:sym typeface="Roboto"/>
            </a:endParaRPr>
          </a:p>
        </p:txBody>
      </p:sp>
      <p:sp>
        <p:nvSpPr>
          <p:cNvPr id="343" name="Google Shape;343;p26"/>
          <p:cNvSpPr txBox="1"/>
          <p:nvPr/>
        </p:nvSpPr>
        <p:spPr>
          <a:xfrm>
            <a:off x="628675" y="3130025"/>
            <a:ext cx="1101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53CFFF"/>
                </a:solidFill>
                <a:latin typeface="Roboto"/>
                <a:ea typeface="Roboto"/>
                <a:cs typeface="Roboto"/>
                <a:sym typeface="Roboto"/>
              </a:rPr>
              <a:t>epochs</a:t>
            </a:r>
            <a:endParaRPr b="1" sz="2000">
              <a:solidFill>
                <a:srgbClr val="53CFFF"/>
              </a:solidFill>
              <a:latin typeface="Roboto"/>
              <a:ea typeface="Roboto"/>
              <a:cs typeface="Roboto"/>
              <a:sym typeface="Roboto"/>
            </a:endParaRPr>
          </a:p>
        </p:txBody>
      </p:sp>
      <p:pic>
        <p:nvPicPr>
          <p:cNvPr id="344" name="Google Shape;344;p26"/>
          <p:cNvPicPr preferRelativeResize="0"/>
          <p:nvPr/>
        </p:nvPicPr>
        <p:blipFill>
          <a:blip r:embed="rId3">
            <a:alphaModFix/>
          </a:blip>
          <a:stretch>
            <a:fillRect/>
          </a:stretch>
        </p:blipFill>
        <p:spPr>
          <a:xfrm>
            <a:off x="16925" y="2806950"/>
            <a:ext cx="763025" cy="763025"/>
          </a:xfrm>
          <a:prstGeom prst="rect">
            <a:avLst/>
          </a:prstGeom>
          <a:noFill/>
          <a:ln>
            <a:noFill/>
          </a:ln>
        </p:spPr>
      </p:pic>
      <p:pic>
        <p:nvPicPr>
          <p:cNvPr id="345" name="Google Shape;345;p26"/>
          <p:cNvPicPr preferRelativeResize="0"/>
          <p:nvPr/>
        </p:nvPicPr>
        <p:blipFill>
          <a:blip r:embed="rId4">
            <a:alphaModFix/>
          </a:blip>
          <a:stretch>
            <a:fillRect/>
          </a:stretch>
        </p:blipFill>
        <p:spPr>
          <a:xfrm>
            <a:off x="16927" y="3622625"/>
            <a:ext cx="682550" cy="682550"/>
          </a:xfrm>
          <a:prstGeom prst="rect">
            <a:avLst/>
          </a:prstGeom>
          <a:noFill/>
          <a:ln>
            <a:noFill/>
          </a:ln>
        </p:spPr>
      </p:pic>
      <p:sp>
        <p:nvSpPr>
          <p:cNvPr id="346" name="Google Shape;346;p26"/>
          <p:cNvSpPr txBox="1"/>
          <p:nvPr/>
        </p:nvSpPr>
        <p:spPr>
          <a:xfrm>
            <a:off x="628675" y="3797625"/>
            <a:ext cx="1101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9900FF"/>
                </a:solidFill>
                <a:latin typeface="Roboto"/>
                <a:ea typeface="Roboto"/>
                <a:cs typeface="Roboto"/>
                <a:sym typeface="Roboto"/>
              </a:rPr>
              <a:t>batch</a:t>
            </a:r>
            <a:endParaRPr b="1" sz="2000">
              <a:solidFill>
                <a:srgbClr val="9900FF"/>
              </a:solidFill>
              <a:latin typeface="Roboto"/>
              <a:ea typeface="Roboto"/>
              <a:cs typeface="Roboto"/>
              <a:sym typeface="Roboto"/>
            </a:endParaRPr>
          </a:p>
        </p:txBody>
      </p:sp>
      <p:sp>
        <p:nvSpPr>
          <p:cNvPr id="347" name="Google Shape;347;p26"/>
          <p:cNvSpPr txBox="1"/>
          <p:nvPr/>
        </p:nvSpPr>
        <p:spPr>
          <a:xfrm>
            <a:off x="628675" y="4517875"/>
            <a:ext cx="716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222222"/>
                </a:solidFill>
                <a:latin typeface="Roboto"/>
                <a:ea typeface="Roboto"/>
                <a:cs typeface="Roboto"/>
                <a:sym typeface="Roboto"/>
              </a:rPr>
              <a:t>35 min training</a:t>
            </a:r>
            <a:endParaRPr b="1" sz="1200">
              <a:solidFill>
                <a:srgbClr val="222222"/>
              </a:solidFill>
              <a:latin typeface="Roboto"/>
              <a:ea typeface="Roboto"/>
              <a:cs typeface="Roboto"/>
              <a:sym typeface="Roboto"/>
            </a:endParaRPr>
          </a:p>
        </p:txBody>
      </p:sp>
      <p:sp>
        <p:nvSpPr>
          <p:cNvPr id="348" name="Google Shape;348;p26"/>
          <p:cNvSpPr txBox="1"/>
          <p:nvPr/>
        </p:nvSpPr>
        <p:spPr>
          <a:xfrm>
            <a:off x="3289350" y="1256775"/>
            <a:ext cx="446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Roboto"/>
              <a:ea typeface="Roboto"/>
              <a:cs typeface="Roboto"/>
              <a:sym typeface="Roboto"/>
            </a:endParaRPr>
          </a:p>
        </p:txBody>
      </p:sp>
      <p:pic>
        <p:nvPicPr>
          <p:cNvPr id="349" name="Google Shape;349;p26"/>
          <p:cNvPicPr preferRelativeResize="0"/>
          <p:nvPr/>
        </p:nvPicPr>
        <p:blipFill>
          <a:blip r:embed="rId5">
            <a:alphaModFix/>
          </a:blip>
          <a:stretch>
            <a:fillRect/>
          </a:stretch>
        </p:blipFill>
        <p:spPr>
          <a:xfrm>
            <a:off x="1628850" y="863875"/>
            <a:ext cx="3064700" cy="1991050"/>
          </a:xfrm>
          <a:prstGeom prst="rect">
            <a:avLst/>
          </a:prstGeom>
          <a:noFill/>
          <a:ln>
            <a:noFill/>
          </a:ln>
        </p:spPr>
      </p:pic>
      <p:pic>
        <p:nvPicPr>
          <p:cNvPr id="350" name="Google Shape;350;p26"/>
          <p:cNvPicPr preferRelativeResize="0"/>
          <p:nvPr/>
        </p:nvPicPr>
        <p:blipFill>
          <a:blip r:embed="rId6">
            <a:alphaModFix/>
          </a:blip>
          <a:stretch>
            <a:fillRect/>
          </a:stretch>
        </p:blipFill>
        <p:spPr>
          <a:xfrm>
            <a:off x="5828325" y="863875"/>
            <a:ext cx="3044559" cy="1991050"/>
          </a:xfrm>
          <a:prstGeom prst="rect">
            <a:avLst/>
          </a:prstGeom>
          <a:noFill/>
          <a:ln>
            <a:noFill/>
          </a:ln>
        </p:spPr>
      </p:pic>
      <p:pic>
        <p:nvPicPr>
          <p:cNvPr id="351" name="Google Shape;351;p26"/>
          <p:cNvPicPr preferRelativeResize="0"/>
          <p:nvPr/>
        </p:nvPicPr>
        <p:blipFill>
          <a:blip r:embed="rId7">
            <a:alphaModFix/>
          </a:blip>
          <a:stretch>
            <a:fillRect/>
          </a:stretch>
        </p:blipFill>
        <p:spPr>
          <a:xfrm>
            <a:off x="3820300" y="3032537"/>
            <a:ext cx="2619509" cy="2055300"/>
          </a:xfrm>
          <a:prstGeom prst="rect">
            <a:avLst/>
          </a:prstGeom>
          <a:noFill/>
          <a:ln>
            <a:noFill/>
          </a:ln>
        </p:spPr>
      </p:pic>
      <p:sp>
        <p:nvSpPr>
          <p:cNvPr id="352" name="Google Shape;352;p26"/>
          <p:cNvSpPr txBox="1"/>
          <p:nvPr/>
        </p:nvSpPr>
        <p:spPr>
          <a:xfrm>
            <a:off x="4265000" y="2839963"/>
            <a:ext cx="1730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Roboto"/>
                <a:ea typeface="Roboto"/>
                <a:cs typeface="Roboto"/>
                <a:sym typeface="Roboto"/>
              </a:rPr>
              <a:t>Confusion matrix</a:t>
            </a:r>
            <a:endParaRPr>
              <a:latin typeface="Roboto"/>
              <a:ea typeface="Roboto"/>
              <a:cs typeface="Roboto"/>
              <a:sym typeface="Roboto"/>
            </a:endParaRPr>
          </a:p>
        </p:txBody>
      </p:sp>
      <p:pic>
        <p:nvPicPr>
          <p:cNvPr id="353" name="Google Shape;353;p26"/>
          <p:cNvPicPr preferRelativeResize="0"/>
          <p:nvPr/>
        </p:nvPicPr>
        <p:blipFill>
          <a:blip r:embed="rId8">
            <a:alphaModFix/>
          </a:blip>
          <a:stretch>
            <a:fillRect/>
          </a:stretch>
        </p:blipFill>
        <p:spPr>
          <a:xfrm>
            <a:off x="0" y="4380475"/>
            <a:ext cx="763025" cy="7630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27"/>
          <p:cNvSpPr txBox="1"/>
          <p:nvPr>
            <p:ph type="title"/>
          </p:nvPr>
        </p:nvSpPr>
        <p:spPr>
          <a:xfrm>
            <a:off x="457200" y="411475"/>
            <a:ext cx="8229600" cy="48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Results</a:t>
            </a:r>
            <a:endParaRPr/>
          </a:p>
        </p:txBody>
      </p:sp>
      <p:sp>
        <p:nvSpPr>
          <p:cNvPr id="359" name="Google Shape;359;p27"/>
          <p:cNvSpPr/>
          <p:nvPr/>
        </p:nvSpPr>
        <p:spPr>
          <a:xfrm>
            <a:off x="6819858" y="40875"/>
            <a:ext cx="1199400" cy="224700"/>
          </a:xfrm>
          <a:prstGeom prst="chevron">
            <a:avLst>
              <a:gd fmla="val 50000" name="adj"/>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Results</a:t>
            </a:r>
            <a:endParaRPr sz="1000">
              <a:solidFill>
                <a:schemeClr val="dk1"/>
              </a:solidFill>
              <a:latin typeface="Roboto"/>
              <a:ea typeface="Roboto"/>
              <a:cs typeface="Roboto"/>
              <a:sym typeface="Roboto"/>
            </a:endParaRPr>
          </a:p>
        </p:txBody>
      </p:sp>
      <p:sp>
        <p:nvSpPr>
          <p:cNvPr id="360" name="Google Shape;360;p27"/>
          <p:cNvSpPr/>
          <p:nvPr/>
        </p:nvSpPr>
        <p:spPr>
          <a:xfrm>
            <a:off x="1662650" y="40945"/>
            <a:ext cx="1345800" cy="224700"/>
          </a:xfrm>
          <a:prstGeom prst="homePlate">
            <a:avLst>
              <a:gd fmla="val 500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Methodology</a:t>
            </a:r>
            <a:endParaRPr sz="1000">
              <a:solidFill>
                <a:schemeClr val="dk1"/>
              </a:solidFill>
              <a:latin typeface="Roboto"/>
              <a:ea typeface="Roboto"/>
              <a:cs typeface="Roboto"/>
              <a:sym typeface="Roboto"/>
            </a:endParaRPr>
          </a:p>
        </p:txBody>
      </p:sp>
      <p:sp>
        <p:nvSpPr>
          <p:cNvPr id="361" name="Google Shape;361;p27"/>
          <p:cNvSpPr/>
          <p:nvPr/>
        </p:nvSpPr>
        <p:spPr>
          <a:xfrm>
            <a:off x="2859269" y="40945"/>
            <a:ext cx="1469400" cy="224700"/>
          </a:xfrm>
          <a:prstGeom prst="chevron">
            <a:avLst>
              <a:gd fmla="val 500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Random Forest</a:t>
            </a:r>
            <a:endParaRPr sz="1000">
              <a:solidFill>
                <a:schemeClr val="dk1"/>
              </a:solidFill>
              <a:latin typeface="Roboto"/>
              <a:ea typeface="Roboto"/>
              <a:cs typeface="Roboto"/>
              <a:sym typeface="Roboto"/>
            </a:endParaRPr>
          </a:p>
        </p:txBody>
      </p:sp>
      <p:sp>
        <p:nvSpPr>
          <p:cNvPr id="362" name="Google Shape;362;p27"/>
          <p:cNvSpPr/>
          <p:nvPr/>
        </p:nvSpPr>
        <p:spPr>
          <a:xfrm>
            <a:off x="4179560" y="40875"/>
            <a:ext cx="1469400" cy="224700"/>
          </a:xfrm>
          <a:prstGeom prst="chevron">
            <a:avLst>
              <a:gd fmla="val 500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LSTM</a:t>
            </a:r>
            <a:endParaRPr sz="1000">
              <a:solidFill>
                <a:schemeClr val="dk1"/>
              </a:solidFill>
              <a:latin typeface="Roboto"/>
              <a:ea typeface="Roboto"/>
              <a:cs typeface="Roboto"/>
              <a:sym typeface="Roboto"/>
            </a:endParaRPr>
          </a:p>
        </p:txBody>
      </p:sp>
      <p:sp>
        <p:nvSpPr>
          <p:cNvPr id="363" name="Google Shape;363;p27"/>
          <p:cNvSpPr/>
          <p:nvPr/>
        </p:nvSpPr>
        <p:spPr>
          <a:xfrm>
            <a:off x="5504384" y="40875"/>
            <a:ext cx="1469400" cy="224700"/>
          </a:xfrm>
          <a:prstGeom prst="chevron">
            <a:avLst>
              <a:gd fmla="val 500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BERT</a:t>
            </a:r>
            <a:endParaRPr sz="1000">
              <a:solidFill>
                <a:schemeClr val="dk1"/>
              </a:solidFill>
              <a:latin typeface="Roboto"/>
              <a:ea typeface="Roboto"/>
              <a:cs typeface="Roboto"/>
              <a:sym typeface="Roboto"/>
            </a:endParaRPr>
          </a:p>
        </p:txBody>
      </p:sp>
      <p:sp>
        <p:nvSpPr>
          <p:cNvPr id="364" name="Google Shape;364;p27"/>
          <p:cNvSpPr/>
          <p:nvPr/>
        </p:nvSpPr>
        <p:spPr>
          <a:xfrm>
            <a:off x="7906358" y="40875"/>
            <a:ext cx="1199400" cy="224700"/>
          </a:xfrm>
          <a:prstGeom prst="chevron">
            <a:avLst>
              <a:gd fmla="val 500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Conclusions</a:t>
            </a:r>
            <a:endParaRPr sz="1000">
              <a:solidFill>
                <a:schemeClr val="dk1"/>
              </a:solidFill>
              <a:latin typeface="Roboto"/>
              <a:ea typeface="Roboto"/>
              <a:cs typeface="Roboto"/>
              <a:sym typeface="Roboto"/>
            </a:endParaRPr>
          </a:p>
        </p:txBody>
      </p:sp>
      <p:graphicFrame>
        <p:nvGraphicFramePr>
          <p:cNvPr id="365" name="Google Shape;365;p27"/>
          <p:cNvGraphicFramePr/>
          <p:nvPr/>
        </p:nvGraphicFramePr>
        <p:xfrm>
          <a:off x="849950" y="1005100"/>
          <a:ext cx="3000000" cy="3000000"/>
        </p:xfrm>
        <a:graphic>
          <a:graphicData uri="http://schemas.openxmlformats.org/drawingml/2006/table">
            <a:tbl>
              <a:tblPr>
                <a:noFill/>
                <a:tableStyleId>{A44F7871-C5C1-477F-9F42-54A5D1C433DB}</a:tableStyleId>
              </a:tblPr>
              <a:tblGrid>
                <a:gridCol w="2907325"/>
                <a:gridCol w="1552575"/>
                <a:gridCol w="1208150"/>
                <a:gridCol w="1956725"/>
              </a:tblGrid>
              <a:tr h="381000">
                <a:tc>
                  <a:txBody>
                    <a:bodyPr/>
                    <a:lstStyle/>
                    <a:p>
                      <a:pPr indent="0" lvl="0" marL="0" rtl="0" algn="ctr">
                        <a:spcBef>
                          <a:spcPts val="0"/>
                        </a:spcBef>
                        <a:spcAft>
                          <a:spcPts val="0"/>
                        </a:spcAft>
                        <a:buNone/>
                      </a:pPr>
                      <a:r>
                        <a:rPr b="1" lang="en">
                          <a:solidFill>
                            <a:schemeClr val="lt1"/>
                          </a:solidFill>
                        </a:rPr>
                        <a:t>Model</a:t>
                      </a:r>
                      <a:endParaRPr b="1">
                        <a:solidFill>
                          <a:schemeClr val="lt1"/>
                        </a:solidFill>
                      </a:endParaRPr>
                    </a:p>
                  </a:txBody>
                  <a:tcPr marT="91425" marB="91425" marR="91425" marL="91425">
                    <a:solidFill>
                      <a:schemeClr val="accent4"/>
                    </a:solidFill>
                  </a:tcPr>
                </a:tc>
                <a:tc>
                  <a:txBody>
                    <a:bodyPr/>
                    <a:lstStyle/>
                    <a:p>
                      <a:pPr indent="0" lvl="0" marL="0" rtl="0" algn="ctr">
                        <a:spcBef>
                          <a:spcPts val="0"/>
                        </a:spcBef>
                        <a:spcAft>
                          <a:spcPts val="0"/>
                        </a:spcAft>
                        <a:buNone/>
                      </a:pPr>
                      <a:r>
                        <a:rPr b="1" lang="en">
                          <a:solidFill>
                            <a:schemeClr val="lt1"/>
                          </a:solidFill>
                        </a:rPr>
                        <a:t>Accuracy</a:t>
                      </a:r>
                      <a:endParaRPr b="1">
                        <a:solidFill>
                          <a:schemeClr val="lt1"/>
                        </a:solidFill>
                      </a:endParaRPr>
                    </a:p>
                  </a:txBody>
                  <a:tcPr marT="91425" marB="91425" marR="91425" marL="91425">
                    <a:solidFill>
                      <a:schemeClr val="accent4"/>
                    </a:solidFill>
                  </a:tcPr>
                </a:tc>
                <a:tc>
                  <a:txBody>
                    <a:bodyPr/>
                    <a:lstStyle/>
                    <a:p>
                      <a:pPr indent="0" lvl="0" marL="0" rtl="0" algn="ctr">
                        <a:spcBef>
                          <a:spcPts val="0"/>
                        </a:spcBef>
                        <a:spcAft>
                          <a:spcPts val="0"/>
                        </a:spcAft>
                        <a:buNone/>
                      </a:pPr>
                      <a:r>
                        <a:rPr b="1" lang="en">
                          <a:solidFill>
                            <a:schemeClr val="lt1"/>
                          </a:solidFill>
                        </a:rPr>
                        <a:t>Recall</a:t>
                      </a:r>
                      <a:endParaRPr b="1">
                        <a:solidFill>
                          <a:schemeClr val="lt1"/>
                        </a:solidFill>
                      </a:endParaRPr>
                    </a:p>
                  </a:txBody>
                  <a:tcPr marT="91425" marB="91425" marR="91425" marL="91425">
                    <a:solidFill>
                      <a:schemeClr val="accent4"/>
                    </a:solidFill>
                  </a:tcPr>
                </a:tc>
                <a:tc>
                  <a:txBody>
                    <a:bodyPr/>
                    <a:lstStyle/>
                    <a:p>
                      <a:pPr indent="0" lvl="0" marL="0" rtl="0" algn="ctr">
                        <a:spcBef>
                          <a:spcPts val="0"/>
                        </a:spcBef>
                        <a:spcAft>
                          <a:spcPts val="0"/>
                        </a:spcAft>
                        <a:buNone/>
                      </a:pPr>
                      <a:r>
                        <a:rPr b="1" lang="en">
                          <a:solidFill>
                            <a:schemeClr val="lt1"/>
                          </a:solidFill>
                        </a:rPr>
                        <a:t>Approx. Execution time (min)</a:t>
                      </a:r>
                      <a:endParaRPr b="1">
                        <a:solidFill>
                          <a:schemeClr val="lt1"/>
                        </a:solidFill>
                      </a:endParaRPr>
                    </a:p>
                  </a:txBody>
                  <a:tcPr marT="91425" marB="91425" marR="91425" marL="91425">
                    <a:solidFill>
                      <a:schemeClr val="accent4"/>
                    </a:solidFill>
                  </a:tcPr>
                </a:tc>
              </a:tr>
              <a:tr h="381000">
                <a:tc>
                  <a:txBody>
                    <a:bodyPr/>
                    <a:lstStyle/>
                    <a:p>
                      <a:pPr indent="0" lvl="0" marL="0" rtl="0" algn="l">
                        <a:spcBef>
                          <a:spcPts val="0"/>
                        </a:spcBef>
                        <a:spcAft>
                          <a:spcPts val="0"/>
                        </a:spcAft>
                        <a:buNone/>
                      </a:pPr>
                      <a:r>
                        <a:rPr lang="en"/>
                        <a:t>Random Forest</a:t>
                      </a:r>
                      <a:endParaRPr/>
                    </a:p>
                  </a:txBody>
                  <a:tcPr marT="91425" marB="91425" marR="91425" marL="91425"/>
                </a:tc>
                <a:tc>
                  <a:txBody>
                    <a:bodyPr/>
                    <a:lstStyle/>
                    <a:p>
                      <a:pPr indent="0" lvl="0" marL="0" rtl="0" algn="ctr">
                        <a:spcBef>
                          <a:spcPts val="0"/>
                        </a:spcBef>
                        <a:spcAft>
                          <a:spcPts val="0"/>
                        </a:spcAft>
                        <a:buNone/>
                      </a:pPr>
                      <a:r>
                        <a:rPr lang="en"/>
                        <a:t>0.8968</a:t>
                      </a:r>
                      <a:endParaRPr/>
                    </a:p>
                  </a:txBody>
                  <a:tcPr marT="91425" marB="91425" marR="91425" marL="91425"/>
                </a:tc>
                <a:tc>
                  <a:txBody>
                    <a:bodyPr/>
                    <a:lstStyle/>
                    <a:p>
                      <a:pPr indent="0" lvl="0" marL="0" rtl="0" algn="ctr">
                        <a:spcBef>
                          <a:spcPts val="0"/>
                        </a:spcBef>
                        <a:spcAft>
                          <a:spcPts val="0"/>
                        </a:spcAft>
                        <a:buNone/>
                      </a:pPr>
                      <a:r>
                        <a:rPr lang="en"/>
                        <a:t>0.8996</a:t>
                      </a:r>
                      <a:endParaRPr/>
                    </a:p>
                  </a:txBody>
                  <a:tcPr marT="91425" marB="91425" marR="91425" marL="91425"/>
                </a:tc>
                <a:tc>
                  <a:txBody>
                    <a:bodyPr/>
                    <a:lstStyle/>
                    <a:p>
                      <a:pPr indent="0" lvl="0" marL="0" rtl="0" algn="ctr">
                        <a:spcBef>
                          <a:spcPts val="0"/>
                        </a:spcBef>
                        <a:spcAft>
                          <a:spcPts val="0"/>
                        </a:spcAft>
                        <a:buNone/>
                      </a:pPr>
                      <a:r>
                        <a:rPr lang="en"/>
                        <a:t>10</a:t>
                      </a:r>
                      <a:endParaRPr/>
                    </a:p>
                  </a:txBody>
                  <a:tcPr marT="91425" marB="91425" marR="91425" marL="91425"/>
                </a:tc>
              </a:tr>
              <a:tr h="381000">
                <a:tc>
                  <a:txBody>
                    <a:bodyPr/>
                    <a:lstStyle/>
                    <a:p>
                      <a:pPr indent="0" lvl="0" marL="0" rtl="0" algn="l">
                        <a:spcBef>
                          <a:spcPts val="0"/>
                        </a:spcBef>
                        <a:spcAft>
                          <a:spcPts val="0"/>
                        </a:spcAft>
                        <a:buNone/>
                      </a:pPr>
                      <a:r>
                        <a:rPr lang="en"/>
                        <a:t>LSTM Recurrent neural networks</a:t>
                      </a:r>
                      <a:endParaRPr/>
                    </a:p>
                  </a:txBody>
                  <a:tcPr marT="91425" marB="91425" marR="91425" marL="91425">
                    <a:solidFill>
                      <a:srgbClr val="CFE2F3"/>
                    </a:solidFill>
                  </a:tcPr>
                </a:tc>
                <a:tc>
                  <a:txBody>
                    <a:bodyPr/>
                    <a:lstStyle/>
                    <a:p>
                      <a:pPr indent="0" lvl="0" marL="0" rtl="0" algn="ctr">
                        <a:spcBef>
                          <a:spcPts val="0"/>
                        </a:spcBef>
                        <a:spcAft>
                          <a:spcPts val="0"/>
                        </a:spcAft>
                        <a:buNone/>
                      </a:pPr>
                      <a:r>
                        <a:rPr lang="en"/>
                        <a:t>0.9548</a:t>
                      </a:r>
                      <a:endParaRPr/>
                    </a:p>
                  </a:txBody>
                  <a:tcPr marT="91425" marB="91425" marR="91425" marL="91425">
                    <a:solidFill>
                      <a:srgbClr val="CFE2F3"/>
                    </a:solidFill>
                  </a:tcPr>
                </a:tc>
                <a:tc>
                  <a:txBody>
                    <a:bodyPr/>
                    <a:lstStyle/>
                    <a:p>
                      <a:pPr indent="0" lvl="0" marL="0" rtl="0" algn="ctr">
                        <a:spcBef>
                          <a:spcPts val="0"/>
                        </a:spcBef>
                        <a:spcAft>
                          <a:spcPts val="0"/>
                        </a:spcAft>
                        <a:buNone/>
                      </a:pPr>
                      <a:r>
                        <a:rPr lang="en"/>
                        <a:t>0.9567</a:t>
                      </a:r>
                      <a:endParaRPr/>
                    </a:p>
                  </a:txBody>
                  <a:tcPr marT="91425" marB="91425" marR="91425" marL="91425">
                    <a:solidFill>
                      <a:srgbClr val="CFE2F3"/>
                    </a:solidFill>
                  </a:tcPr>
                </a:tc>
                <a:tc>
                  <a:txBody>
                    <a:bodyPr/>
                    <a:lstStyle/>
                    <a:p>
                      <a:pPr indent="0" lvl="0" marL="0" rtl="0" algn="ctr">
                        <a:spcBef>
                          <a:spcPts val="0"/>
                        </a:spcBef>
                        <a:spcAft>
                          <a:spcPts val="0"/>
                        </a:spcAft>
                        <a:buNone/>
                      </a:pPr>
                      <a:r>
                        <a:rPr lang="en"/>
                        <a:t>15</a:t>
                      </a:r>
                      <a:endParaRPr/>
                    </a:p>
                  </a:txBody>
                  <a:tcPr marT="91425" marB="91425" marR="91425" marL="91425">
                    <a:solidFill>
                      <a:srgbClr val="CFE2F3"/>
                    </a:solidFill>
                  </a:tcPr>
                </a:tc>
              </a:tr>
              <a:tr h="381000">
                <a:tc>
                  <a:txBody>
                    <a:bodyPr/>
                    <a:lstStyle/>
                    <a:p>
                      <a:pPr indent="0" lvl="0" marL="0" rtl="0" algn="l">
                        <a:spcBef>
                          <a:spcPts val="0"/>
                        </a:spcBef>
                        <a:spcAft>
                          <a:spcPts val="0"/>
                        </a:spcAft>
                        <a:buNone/>
                      </a:pPr>
                      <a:r>
                        <a:rPr lang="en"/>
                        <a:t>BERT</a:t>
                      </a:r>
                      <a:endParaRPr/>
                    </a:p>
                  </a:txBody>
                  <a:tcPr marT="91425" marB="91425" marR="91425" marL="91425"/>
                </a:tc>
                <a:tc>
                  <a:txBody>
                    <a:bodyPr/>
                    <a:lstStyle/>
                    <a:p>
                      <a:pPr indent="0" lvl="0" marL="0" rtl="0" algn="ctr">
                        <a:spcBef>
                          <a:spcPts val="0"/>
                        </a:spcBef>
                        <a:spcAft>
                          <a:spcPts val="0"/>
                        </a:spcAft>
                        <a:buNone/>
                      </a:pPr>
                      <a:r>
                        <a:rPr lang="en"/>
                        <a:t>0.9567</a:t>
                      </a:r>
                      <a:endParaRPr/>
                    </a:p>
                  </a:txBody>
                  <a:tcPr marT="91425" marB="91425" marR="91425" marL="91425"/>
                </a:tc>
                <a:tc>
                  <a:txBody>
                    <a:bodyPr/>
                    <a:lstStyle/>
                    <a:p>
                      <a:pPr indent="0" lvl="0" marL="0" rtl="0" algn="ctr">
                        <a:spcBef>
                          <a:spcPts val="0"/>
                        </a:spcBef>
                        <a:spcAft>
                          <a:spcPts val="0"/>
                        </a:spcAft>
                        <a:buNone/>
                      </a:pPr>
                      <a:r>
                        <a:rPr lang="en"/>
                        <a:t>0.9548</a:t>
                      </a:r>
                      <a:endParaRPr/>
                    </a:p>
                  </a:txBody>
                  <a:tcPr marT="91425" marB="91425" marR="91425" marL="91425"/>
                </a:tc>
                <a:tc>
                  <a:txBody>
                    <a:bodyPr/>
                    <a:lstStyle/>
                    <a:p>
                      <a:pPr indent="0" lvl="0" marL="0" rtl="0" algn="ctr">
                        <a:spcBef>
                          <a:spcPts val="0"/>
                        </a:spcBef>
                        <a:spcAft>
                          <a:spcPts val="0"/>
                        </a:spcAft>
                        <a:buNone/>
                      </a:pPr>
                      <a:r>
                        <a:rPr lang="en"/>
                        <a:t>35</a:t>
                      </a:r>
                      <a:endParaRPr/>
                    </a:p>
                  </a:txBody>
                  <a:tcPr marT="91425" marB="91425" marR="91425" marL="91425"/>
                </a:tc>
              </a:tr>
            </a:tbl>
          </a:graphicData>
        </a:graphic>
      </p:graphicFrame>
      <p:sp>
        <p:nvSpPr>
          <p:cNvPr id="366" name="Google Shape;366;p27"/>
          <p:cNvSpPr/>
          <p:nvPr/>
        </p:nvSpPr>
        <p:spPr>
          <a:xfrm>
            <a:off x="4848100" y="2488100"/>
            <a:ext cx="165300" cy="188400"/>
          </a:xfrm>
          <a:prstGeom prst="upArrow">
            <a:avLst>
              <a:gd fmla="val 50000" name="adj1"/>
              <a:gd fmla="val 50000" name="adj2"/>
            </a:avLst>
          </a:pr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7"/>
          <p:cNvSpPr/>
          <p:nvPr/>
        </p:nvSpPr>
        <p:spPr>
          <a:xfrm>
            <a:off x="6220050" y="2111950"/>
            <a:ext cx="165300" cy="188400"/>
          </a:xfrm>
          <a:prstGeom prst="upArrow">
            <a:avLst>
              <a:gd fmla="val 50000" name="adj1"/>
              <a:gd fmla="val 50000" name="adj2"/>
            </a:avLst>
          </a:pr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7"/>
          <p:cNvSpPr/>
          <p:nvPr/>
        </p:nvSpPr>
        <p:spPr>
          <a:xfrm>
            <a:off x="7714650" y="2488100"/>
            <a:ext cx="165300" cy="188400"/>
          </a:xfrm>
          <a:prstGeom prst="up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7"/>
          <p:cNvSpPr/>
          <p:nvPr/>
        </p:nvSpPr>
        <p:spPr>
          <a:xfrm>
            <a:off x="7714650" y="2111950"/>
            <a:ext cx="165300" cy="188400"/>
          </a:xfrm>
          <a:prstGeom prst="upArrow">
            <a:avLst>
              <a:gd fmla="val 50000" name="adj1"/>
              <a:gd fmla="val 50000" name="adj2"/>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7"/>
          <p:cNvSpPr/>
          <p:nvPr/>
        </p:nvSpPr>
        <p:spPr>
          <a:xfrm>
            <a:off x="7714650" y="1735800"/>
            <a:ext cx="165300" cy="188400"/>
          </a:xfrm>
          <a:prstGeom prst="upArrow">
            <a:avLst>
              <a:gd fmla="val 50000" name="adj1"/>
              <a:gd fmla="val 50000" name="adj2"/>
            </a:avLst>
          </a:prstGeom>
          <a:solidFill>
            <a:srgbClr val="00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7"/>
          <p:cNvSpPr/>
          <p:nvPr/>
        </p:nvSpPr>
        <p:spPr>
          <a:xfrm>
            <a:off x="6220050" y="2488100"/>
            <a:ext cx="165300" cy="188400"/>
          </a:xfrm>
          <a:prstGeom prst="upArrow">
            <a:avLst>
              <a:gd fmla="val 50000" name="adj1"/>
              <a:gd fmla="val 50000" name="adj2"/>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7"/>
          <p:cNvSpPr/>
          <p:nvPr/>
        </p:nvSpPr>
        <p:spPr>
          <a:xfrm>
            <a:off x="6220050" y="1735800"/>
            <a:ext cx="165300" cy="188400"/>
          </a:xfrm>
          <a:prstGeom prst="up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7"/>
          <p:cNvSpPr/>
          <p:nvPr/>
        </p:nvSpPr>
        <p:spPr>
          <a:xfrm>
            <a:off x="4848100" y="1735800"/>
            <a:ext cx="165300" cy="188400"/>
          </a:xfrm>
          <a:prstGeom prst="upArrow">
            <a:avLst>
              <a:gd fmla="val 50000" name="adj1"/>
              <a:gd fmla="val 50000" name="adj2"/>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27"/>
          <p:cNvSpPr/>
          <p:nvPr/>
        </p:nvSpPr>
        <p:spPr>
          <a:xfrm>
            <a:off x="4848100" y="2111950"/>
            <a:ext cx="165300" cy="188400"/>
          </a:xfrm>
          <a:prstGeom prst="upArrow">
            <a:avLst>
              <a:gd fmla="val 50000" name="adj1"/>
              <a:gd fmla="val 50000" name="adj2"/>
            </a:avLst>
          </a:prstGeom>
          <a:solidFill>
            <a:srgbClr val="FFFF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5" name="Google Shape;375;p27"/>
          <p:cNvPicPr preferRelativeResize="0"/>
          <p:nvPr/>
        </p:nvPicPr>
        <p:blipFill rotWithShape="1">
          <a:blip r:embed="rId3">
            <a:alphaModFix/>
          </a:blip>
          <a:srcRect b="0" l="0" r="11134" t="0"/>
          <a:stretch/>
        </p:blipFill>
        <p:spPr>
          <a:xfrm>
            <a:off x="1324600" y="3372950"/>
            <a:ext cx="5964651" cy="1573175"/>
          </a:xfrm>
          <a:prstGeom prst="rect">
            <a:avLst/>
          </a:prstGeom>
          <a:noFill/>
          <a:ln>
            <a:noFill/>
          </a:ln>
        </p:spPr>
      </p:pic>
      <p:sp>
        <p:nvSpPr>
          <p:cNvPr id="376" name="Google Shape;376;p27"/>
          <p:cNvSpPr txBox="1"/>
          <p:nvPr/>
        </p:nvSpPr>
        <p:spPr>
          <a:xfrm>
            <a:off x="2241000" y="4804800"/>
            <a:ext cx="3635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Roboto"/>
                <a:ea typeface="Roboto"/>
                <a:cs typeface="Roboto"/>
                <a:sym typeface="Roboto"/>
              </a:rPr>
              <a:t>Table from  </a:t>
            </a:r>
            <a:r>
              <a:rPr lang="en" sz="1000" u="sng">
                <a:solidFill>
                  <a:schemeClr val="hlink"/>
                </a:solidFill>
                <a:latin typeface="Roboto"/>
                <a:ea typeface="Roboto"/>
                <a:cs typeface="Roboto"/>
                <a:sym typeface="Roboto"/>
                <a:hlinkClick r:id="rId4"/>
              </a:rPr>
              <a:t>Annamoradnejad, 2021</a:t>
            </a:r>
            <a:endParaRPr sz="1000">
              <a:latin typeface="Roboto"/>
              <a:ea typeface="Roboto"/>
              <a:cs typeface="Roboto"/>
              <a:sym typeface="Roboto"/>
            </a:endParaRPr>
          </a:p>
        </p:txBody>
      </p:sp>
      <p:sp>
        <p:nvSpPr>
          <p:cNvPr id="377" name="Google Shape;377;p27"/>
          <p:cNvSpPr txBox="1"/>
          <p:nvPr/>
        </p:nvSpPr>
        <p:spPr>
          <a:xfrm>
            <a:off x="1324600" y="3275450"/>
            <a:ext cx="6098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t>COMPARISON OF DIFFERENT METHODS ON THE COLBERT DATASET</a:t>
            </a:r>
            <a:endParaRPr b="1" sz="1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28"/>
          <p:cNvSpPr txBox="1"/>
          <p:nvPr>
            <p:ph type="title"/>
          </p:nvPr>
        </p:nvSpPr>
        <p:spPr>
          <a:xfrm>
            <a:off x="457200" y="411475"/>
            <a:ext cx="8229600" cy="48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CONCLUSIONS AND FUTURE WORK</a:t>
            </a:r>
            <a:endParaRPr/>
          </a:p>
        </p:txBody>
      </p:sp>
      <p:sp>
        <p:nvSpPr>
          <p:cNvPr id="383" name="Google Shape;383;p28"/>
          <p:cNvSpPr/>
          <p:nvPr/>
        </p:nvSpPr>
        <p:spPr>
          <a:xfrm>
            <a:off x="6819858" y="40875"/>
            <a:ext cx="1199400" cy="224700"/>
          </a:xfrm>
          <a:prstGeom prst="chevron">
            <a:avLst>
              <a:gd fmla="val 500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Results</a:t>
            </a:r>
            <a:endParaRPr sz="1000">
              <a:solidFill>
                <a:schemeClr val="dk1"/>
              </a:solidFill>
              <a:latin typeface="Roboto"/>
              <a:ea typeface="Roboto"/>
              <a:cs typeface="Roboto"/>
              <a:sym typeface="Roboto"/>
            </a:endParaRPr>
          </a:p>
        </p:txBody>
      </p:sp>
      <p:sp>
        <p:nvSpPr>
          <p:cNvPr id="384" name="Google Shape;384;p28"/>
          <p:cNvSpPr/>
          <p:nvPr/>
        </p:nvSpPr>
        <p:spPr>
          <a:xfrm>
            <a:off x="1662650" y="40945"/>
            <a:ext cx="1345800" cy="224700"/>
          </a:xfrm>
          <a:prstGeom prst="homePlate">
            <a:avLst>
              <a:gd fmla="val 500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Methodology</a:t>
            </a:r>
            <a:endParaRPr sz="1000">
              <a:solidFill>
                <a:schemeClr val="dk1"/>
              </a:solidFill>
              <a:latin typeface="Roboto"/>
              <a:ea typeface="Roboto"/>
              <a:cs typeface="Roboto"/>
              <a:sym typeface="Roboto"/>
            </a:endParaRPr>
          </a:p>
        </p:txBody>
      </p:sp>
      <p:sp>
        <p:nvSpPr>
          <p:cNvPr id="385" name="Google Shape;385;p28"/>
          <p:cNvSpPr/>
          <p:nvPr/>
        </p:nvSpPr>
        <p:spPr>
          <a:xfrm>
            <a:off x="2859269" y="40945"/>
            <a:ext cx="1469400" cy="224700"/>
          </a:xfrm>
          <a:prstGeom prst="chevron">
            <a:avLst>
              <a:gd fmla="val 500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Random Forest</a:t>
            </a:r>
            <a:endParaRPr sz="1000">
              <a:solidFill>
                <a:schemeClr val="dk1"/>
              </a:solidFill>
              <a:latin typeface="Roboto"/>
              <a:ea typeface="Roboto"/>
              <a:cs typeface="Roboto"/>
              <a:sym typeface="Roboto"/>
            </a:endParaRPr>
          </a:p>
        </p:txBody>
      </p:sp>
      <p:sp>
        <p:nvSpPr>
          <p:cNvPr id="386" name="Google Shape;386;p28"/>
          <p:cNvSpPr/>
          <p:nvPr/>
        </p:nvSpPr>
        <p:spPr>
          <a:xfrm>
            <a:off x="4179560" y="40875"/>
            <a:ext cx="1469400" cy="224700"/>
          </a:xfrm>
          <a:prstGeom prst="chevron">
            <a:avLst>
              <a:gd fmla="val 500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LSTM</a:t>
            </a:r>
            <a:endParaRPr sz="1000">
              <a:solidFill>
                <a:schemeClr val="dk1"/>
              </a:solidFill>
              <a:latin typeface="Roboto"/>
              <a:ea typeface="Roboto"/>
              <a:cs typeface="Roboto"/>
              <a:sym typeface="Roboto"/>
            </a:endParaRPr>
          </a:p>
        </p:txBody>
      </p:sp>
      <p:sp>
        <p:nvSpPr>
          <p:cNvPr id="387" name="Google Shape;387;p28"/>
          <p:cNvSpPr/>
          <p:nvPr/>
        </p:nvSpPr>
        <p:spPr>
          <a:xfrm>
            <a:off x="5504384" y="40875"/>
            <a:ext cx="1469400" cy="224700"/>
          </a:xfrm>
          <a:prstGeom prst="chevron">
            <a:avLst>
              <a:gd fmla="val 500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BERT</a:t>
            </a:r>
            <a:endParaRPr sz="1000">
              <a:solidFill>
                <a:schemeClr val="dk1"/>
              </a:solidFill>
              <a:latin typeface="Roboto"/>
              <a:ea typeface="Roboto"/>
              <a:cs typeface="Roboto"/>
              <a:sym typeface="Roboto"/>
            </a:endParaRPr>
          </a:p>
        </p:txBody>
      </p:sp>
      <p:sp>
        <p:nvSpPr>
          <p:cNvPr id="388" name="Google Shape;388;p28"/>
          <p:cNvSpPr/>
          <p:nvPr/>
        </p:nvSpPr>
        <p:spPr>
          <a:xfrm>
            <a:off x="7906358" y="40875"/>
            <a:ext cx="1199400" cy="224700"/>
          </a:xfrm>
          <a:prstGeom prst="chevron">
            <a:avLst>
              <a:gd fmla="val 50000" name="adj"/>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Conclusions</a:t>
            </a:r>
            <a:endParaRPr sz="1000">
              <a:solidFill>
                <a:schemeClr val="dk1"/>
              </a:solidFill>
              <a:latin typeface="Roboto"/>
              <a:ea typeface="Roboto"/>
              <a:cs typeface="Roboto"/>
              <a:sym typeface="Roboto"/>
            </a:endParaRPr>
          </a:p>
        </p:txBody>
      </p:sp>
      <p:sp>
        <p:nvSpPr>
          <p:cNvPr id="389" name="Google Shape;389;p28"/>
          <p:cNvSpPr txBox="1"/>
          <p:nvPr/>
        </p:nvSpPr>
        <p:spPr>
          <a:xfrm>
            <a:off x="923025" y="1207000"/>
            <a:ext cx="6744900" cy="2339700"/>
          </a:xfrm>
          <a:prstGeom prst="rect">
            <a:avLst/>
          </a:prstGeom>
          <a:noFill/>
          <a:ln>
            <a:noFill/>
          </a:ln>
        </p:spPr>
        <p:txBody>
          <a:bodyPr anchorCtr="0" anchor="t" bIns="91425" lIns="91425" spcFirstLastPara="1" rIns="91425" wrap="square" tIns="91425">
            <a:spAutoFit/>
          </a:bodyPr>
          <a:lstStyle/>
          <a:p>
            <a:pPr indent="-317500" lvl="0" marL="457200" rtl="0" algn="just">
              <a:spcBef>
                <a:spcPts val="0"/>
              </a:spcBef>
              <a:spcAft>
                <a:spcPts val="0"/>
              </a:spcAft>
              <a:buSzPts val="1400"/>
              <a:buFont typeface="Roboto"/>
              <a:buChar char="-"/>
            </a:pPr>
            <a:r>
              <a:rPr lang="en">
                <a:latin typeface="Roboto"/>
                <a:ea typeface="Roboto"/>
                <a:cs typeface="Roboto"/>
                <a:sym typeface="Roboto"/>
              </a:rPr>
              <a:t>Best model proposed in balance between </a:t>
            </a:r>
            <a:r>
              <a:rPr lang="en">
                <a:latin typeface="Roboto"/>
                <a:ea typeface="Roboto"/>
                <a:cs typeface="Roboto"/>
                <a:sym typeface="Roboto"/>
              </a:rPr>
              <a:t>performance</a:t>
            </a:r>
            <a:r>
              <a:rPr lang="en">
                <a:latin typeface="Roboto"/>
                <a:ea typeface="Roboto"/>
                <a:cs typeface="Roboto"/>
                <a:sym typeface="Roboto"/>
              </a:rPr>
              <a:t> metrics and computational requirement is LSTM Recurrent Neural </a:t>
            </a:r>
            <a:r>
              <a:rPr lang="en">
                <a:latin typeface="Roboto"/>
                <a:ea typeface="Roboto"/>
                <a:cs typeface="Roboto"/>
                <a:sym typeface="Roboto"/>
              </a:rPr>
              <a:t>Networks</a:t>
            </a:r>
            <a:endParaRPr>
              <a:latin typeface="Roboto"/>
              <a:ea typeface="Roboto"/>
              <a:cs typeface="Roboto"/>
              <a:sym typeface="Roboto"/>
            </a:endParaRPr>
          </a:p>
          <a:p>
            <a:pPr indent="0" lvl="0" marL="0" rtl="0" algn="just">
              <a:spcBef>
                <a:spcPts val="0"/>
              </a:spcBef>
              <a:spcAft>
                <a:spcPts val="0"/>
              </a:spcAft>
              <a:buNone/>
            </a:pPr>
            <a:r>
              <a:t/>
            </a:r>
            <a:endParaRPr>
              <a:latin typeface="Roboto"/>
              <a:ea typeface="Roboto"/>
              <a:cs typeface="Roboto"/>
              <a:sym typeface="Roboto"/>
            </a:endParaRPr>
          </a:p>
          <a:p>
            <a:pPr indent="-317500" lvl="0" marL="457200" rtl="0" algn="just">
              <a:spcBef>
                <a:spcPts val="0"/>
              </a:spcBef>
              <a:spcAft>
                <a:spcPts val="0"/>
              </a:spcAft>
              <a:buSzPts val="1400"/>
              <a:buFont typeface="Roboto"/>
              <a:buChar char="-"/>
            </a:pPr>
            <a:r>
              <a:rPr lang="en">
                <a:latin typeface="Roboto"/>
                <a:ea typeface="Roboto"/>
                <a:cs typeface="Roboto"/>
                <a:sym typeface="Roboto"/>
              </a:rPr>
              <a:t> It’s important to continue testing some combination of layers in fine tuning with LSTM and Bert</a:t>
            </a:r>
            <a:endParaRPr>
              <a:latin typeface="Roboto"/>
              <a:ea typeface="Roboto"/>
              <a:cs typeface="Roboto"/>
              <a:sym typeface="Roboto"/>
            </a:endParaRPr>
          </a:p>
          <a:p>
            <a:pPr indent="0" lvl="0" marL="0" rtl="0" algn="just">
              <a:spcBef>
                <a:spcPts val="0"/>
              </a:spcBef>
              <a:spcAft>
                <a:spcPts val="0"/>
              </a:spcAft>
              <a:buNone/>
            </a:pPr>
            <a:r>
              <a:t/>
            </a:r>
            <a:endParaRPr>
              <a:latin typeface="Roboto"/>
              <a:ea typeface="Roboto"/>
              <a:cs typeface="Roboto"/>
              <a:sym typeface="Roboto"/>
            </a:endParaRPr>
          </a:p>
          <a:p>
            <a:pPr indent="-317500" lvl="0" marL="457200" rtl="0" algn="just">
              <a:spcBef>
                <a:spcPts val="0"/>
              </a:spcBef>
              <a:spcAft>
                <a:spcPts val="0"/>
              </a:spcAft>
              <a:buSzPts val="1400"/>
              <a:buFont typeface="Roboto"/>
              <a:buChar char="-"/>
            </a:pPr>
            <a:r>
              <a:rPr lang="en">
                <a:latin typeface="Roboto"/>
                <a:ea typeface="Roboto"/>
                <a:cs typeface="Roboto"/>
                <a:sym typeface="Roboto"/>
              </a:rPr>
              <a:t>There is a new model that represents a great </a:t>
            </a:r>
            <a:r>
              <a:rPr lang="en">
                <a:latin typeface="Roboto"/>
                <a:ea typeface="Roboto"/>
                <a:cs typeface="Roboto"/>
                <a:sym typeface="Roboto"/>
              </a:rPr>
              <a:t>opportunity</a:t>
            </a:r>
            <a:r>
              <a:rPr lang="en">
                <a:latin typeface="Roboto"/>
                <a:ea typeface="Roboto"/>
                <a:cs typeface="Roboto"/>
                <a:sym typeface="Roboto"/>
              </a:rPr>
              <a:t> to test and compare: ELECTRA or with classic models as SVM combined with some vector representation as Word2Vec.</a:t>
            </a:r>
            <a:endParaRPr>
              <a:latin typeface="Roboto"/>
              <a:ea typeface="Roboto"/>
              <a:cs typeface="Roboto"/>
              <a:sym typeface="Roboto"/>
            </a:endParaRPr>
          </a:p>
          <a:p>
            <a:pPr indent="0" lvl="0" marL="0" rtl="0" algn="l">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pic>
        <p:nvPicPr>
          <p:cNvPr id="394" name="Google Shape;394;p29"/>
          <p:cNvPicPr preferRelativeResize="0"/>
          <p:nvPr/>
        </p:nvPicPr>
        <p:blipFill>
          <a:blip r:embed="rId3">
            <a:alphaModFix/>
          </a:blip>
          <a:stretch>
            <a:fillRect/>
          </a:stretch>
        </p:blipFill>
        <p:spPr>
          <a:xfrm>
            <a:off x="1642925" y="479101"/>
            <a:ext cx="6272676" cy="4397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E2A47"/>
        </a:solidFill>
      </p:bgPr>
    </p:bg>
    <p:spTree>
      <p:nvGrpSpPr>
        <p:cNvPr id="398" name="Shape 398"/>
        <p:cNvGrpSpPr/>
        <p:nvPr/>
      </p:nvGrpSpPr>
      <p:grpSpPr>
        <a:xfrm>
          <a:off x="0" y="0"/>
          <a:ext cx="0" cy="0"/>
          <a:chOff x="0" y="0"/>
          <a:chExt cx="0" cy="0"/>
        </a:xfrm>
      </p:grpSpPr>
      <p:sp>
        <p:nvSpPr>
          <p:cNvPr id="399" name="Google Shape;399;p30"/>
          <p:cNvSpPr txBox="1"/>
          <p:nvPr/>
        </p:nvSpPr>
        <p:spPr>
          <a:xfrm>
            <a:off x="197225" y="707925"/>
            <a:ext cx="4078500" cy="4435500"/>
          </a:xfrm>
          <a:prstGeom prst="rect">
            <a:avLst/>
          </a:prstGeom>
          <a:solidFill>
            <a:srgbClr val="0E2A47"/>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700">
                <a:solidFill>
                  <a:schemeClr val="lt1"/>
                </a:solidFill>
              </a:rPr>
              <a:t>Xinru  Yan  and  Ted  Pedersen.    2017.    Who’s  to  say  what’s  funny?    a  computer  using  language  models  and  deep </a:t>
            </a:r>
            <a:endParaRPr sz="700">
              <a:solidFill>
                <a:schemeClr val="lt1"/>
              </a:solidFill>
            </a:endParaRPr>
          </a:p>
          <a:p>
            <a:pPr indent="0" lvl="0" marL="0" rtl="0" algn="l">
              <a:lnSpc>
                <a:spcPct val="115000"/>
              </a:lnSpc>
              <a:spcBef>
                <a:spcPts val="0"/>
              </a:spcBef>
              <a:spcAft>
                <a:spcPts val="0"/>
              </a:spcAft>
              <a:buNone/>
            </a:pPr>
            <a:r>
              <a:rPr lang="en" sz="700">
                <a:solidFill>
                  <a:schemeClr val="lt1"/>
                </a:solidFill>
              </a:rPr>
              <a:t>learning, that’s  who!   arXiv  preprint  arXiv:1705.10272.</a:t>
            </a:r>
            <a:endParaRPr sz="700">
              <a:solidFill>
                <a:schemeClr val="lt1"/>
              </a:solidFill>
            </a:endParaRPr>
          </a:p>
          <a:p>
            <a:pPr indent="0" lvl="0" marL="0" rtl="0" algn="l">
              <a:lnSpc>
                <a:spcPct val="115000"/>
              </a:lnSpc>
              <a:spcBef>
                <a:spcPts val="0"/>
              </a:spcBef>
              <a:spcAft>
                <a:spcPts val="0"/>
              </a:spcAft>
              <a:buNone/>
            </a:pPr>
            <a:r>
              <a:t/>
            </a:r>
            <a:endParaRPr sz="700">
              <a:solidFill>
                <a:schemeClr val="lt1"/>
              </a:solidFill>
            </a:endParaRPr>
          </a:p>
          <a:p>
            <a:pPr indent="0" lvl="0" marL="0" rtl="0" algn="l">
              <a:lnSpc>
                <a:spcPct val="115000"/>
              </a:lnSpc>
              <a:spcBef>
                <a:spcPts val="0"/>
              </a:spcBef>
              <a:spcAft>
                <a:spcPts val="0"/>
              </a:spcAft>
              <a:buNone/>
            </a:pPr>
            <a:r>
              <a:rPr lang="en" sz="700">
                <a:solidFill>
                  <a:schemeClr val="lt1"/>
                </a:solidFill>
              </a:rPr>
              <a:t>B. Kitchenham, O. Pearl Brereton, D. Budgen, M. Turner, J. Bailey, and S. Linkman, “Systematic literature reviews in software engineering – A systematic literature review,” 2008, doi: 10.1016/j.infsof.2008.09.009.</a:t>
            </a:r>
            <a:endParaRPr sz="700">
              <a:solidFill>
                <a:schemeClr val="lt1"/>
              </a:solidFill>
            </a:endParaRPr>
          </a:p>
          <a:p>
            <a:pPr indent="0" lvl="0" marL="0" rtl="0" algn="l">
              <a:lnSpc>
                <a:spcPct val="115000"/>
              </a:lnSpc>
              <a:spcBef>
                <a:spcPts val="0"/>
              </a:spcBef>
              <a:spcAft>
                <a:spcPts val="0"/>
              </a:spcAft>
              <a:buNone/>
            </a:pPr>
            <a:r>
              <a:t/>
            </a:r>
            <a:endParaRPr sz="700">
              <a:solidFill>
                <a:schemeClr val="lt1"/>
              </a:solidFill>
            </a:endParaRPr>
          </a:p>
          <a:p>
            <a:pPr indent="0" lvl="0" marL="0" rtl="0" algn="l">
              <a:lnSpc>
                <a:spcPct val="115000"/>
              </a:lnSpc>
              <a:spcBef>
                <a:spcPts val="0"/>
              </a:spcBef>
              <a:spcAft>
                <a:spcPts val="0"/>
              </a:spcAft>
              <a:buNone/>
            </a:pPr>
            <a:r>
              <a:rPr lang="en" sz="700">
                <a:solidFill>
                  <a:schemeClr val="lt1"/>
                </a:solidFill>
              </a:rPr>
              <a:t>“What makes us laugh? Investigations into Automatic Humor Classification - ACL Anthology.” https://aclanthology.org/W18-1101/ (accessed Apr. 17, 2022).</a:t>
            </a:r>
            <a:endParaRPr sz="700">
              <a:solidFill>
                <a:schemeClr val="lt1"/>
              </a:solidFill>
            </a:endParaRPr>
          </a:p>
          <a:p>
            <a:pPr indent="0" lvl="0" marL="0" rtl="0" algn="l">
              <a:lnSpc>
                <a:spcPct val="115000"/>
              </a:lnSpc>
              <a:spcBef>
                <a:spcPts val="0"/>
              </a:spcBef>
              <a:spcAft>
                <a:spcPts val="0"/>
              </a:spcAft>
              <a:buNone/>
            </a:pPr>
            <a:r>
              <a:t/>
            </a:r>
            <a:endParaRPr sz="700">
              <a:solidFill>
                <a:schemeClr val="lt1"/>
              </a:solidFill>
            </a:endParaRPr>
          </a:p>
          <a:p>
            <a:pPr indent="0" lvl="0" marL="0" rtl="0" algn="l">
              <a:lnSpc>
                <a:spcPct val="115000"/>
              </a:lnSpc>
              <a:spcBef>
                <a:spcPts val="0"/>
              </a:spcBef>
              <a:spcAft>
                <a:spcPts val="0"/>
              </a:spcAft>
              <a:buNone/>
            </a:pPr>
            <a:r>
              <a:rPr lang="en" sz="700">
                <a:solidFill>
                  <a:schemeClr val="lt1"/>
                </a:solidFill>
              </a:rPr>
              <a:t>A. Jaiswal, M. Monika, A. Mathur, P. Prachi, and S. Mattu, “Automatic Humour Detection in Tweets using Soft Computing Paradigms,” Proc. Int. Conf. Mach. Learn. Big Data, Cloud Parallel Comput. Trends, Prespectives Prospect. Com. 2019, pp. 172–176, Feb. 2019, doi: 10.1109/COMITCON.2019.8862259.</a:t>
            </a:r>
            <a:endParaRPr sz="700">
              <a:solidFill>
                <a:schemeClr val="lt1"/>
              </a:solidFill>
            </a:endParaRPr>
          </a:p>
          <a:p>
            <a:pPr indent="0" lvl="0" marL="0" rtl="0" algn="l">
              <a:lnSpc>
                <a:spcPct val="115000"/>
              </a:lnSpc>
              <a:spcBef>
                <a:spcPts val="0"/>
              </a:spcBef>
              <a:spcAft>
                <a:spcPts val="0"/>
              </a:spcAft>
              <a:buNone/>
            </a:pPr>
            <a:r>
              <a:t/>
            </a:r>
            <a:endParaRPr sz="700">
              <a:solidFill>
                <a:schemeClr val="lt1"/>
              </a:solidFill>
            </a:endParaRPr>
          </a:p>
          <a:p>
            <a:pPr indent="0" lvl="0" marL="0" rtl="0" algn="l">
              <a:lnSpc>
                <a:spcPct val="115000"/>
              </a:lnSpc>
              <a:spcBef>
                <a:spcPts val="0"/>
              </a:spcBef>
              <a:spcAft>
                <a:spcPts val="0"/>
              </a:spcAft>
              <a:buNone/>
            </a:pPr>
            <a:r>
              <a:rPr lang="en" sz="700">
                <a:solidFill>
                  <a:schemeClr val="lt1"/>
                </a:solidFill>
              </a:rPr>
              <a:t>G. G. Chowdhury, “Natural language processing,” Annu. Rev. Inf. Sci. Technol., vol. 37, pp. 51–89, 2003, Accessed: Apr. 17, 2022. [Online]. Available: http://eprints.cdlr.strath.ac.uk/2611/.</a:t>
            </a:r>
            <a:endParaRPr sz="700">
              <a:solidFill>
                <a:schemeClr val="lt1"/>
              </a:solidFill>
            </a:endParaRPr>
          </a:p>
          <a:p>
            <a:pPr indent="0" lvl="0" marL="0" rtl="0" algn="l">
              <a:lnSpc>
                <a:spcPct val="115000"/>
              </a:lnSpc>
              <a:spcBef>
                <a:spcPts val="0"/>
              </a:spcBef>
              <a:spcAft>
                <a:spcPts val="0"/>
              </a:spcAft>
              <a:buNone/>
            </a:pPr>
            <a:r>
              <a:t/>
            </a:r>
            <a:endParaRPr sz="700">
              <a:solidFill>
                <a:schemeClr val="lt1"/>
              </a:solidFill>
            </a:endParaRPr>
          </a:p>
          <a:p>
            <a:pPr indent="0" lvl="0" marL="0" rtl="0" algn="l">
              <a:lnSpc>
                <a:spcPct val="115000"/>
              </a:lnSpc>
              <a:spcBef>
                <a:spcPts val="0"/>
              </a:spcBef>
              <a:spcAft>
                <a:spcPts val="0"/>
              </a:spcAft>
              <a:buNone/>
            </a:pPr>
            <a:r>
              <a:rPr lang="en" sz="700">
                <a:solidFill>
                  <a:schemeClr val="lt1"/>
                </a:solidFill>
              </a:rPr>
              <a:t>R. Mihalcea and C. Strapparava, “Making Computers Laugh: Investigations in Automatic Humor Recognition,” Accessed: Apr. 17, 2022. [Online]. Available: http://www.mutedfaith.com/funny/life.htm.</a:t>
            </a:r>
            <a:endParaRPr sz="700">
              <a:solidFill>
                <a:schemeClr val="lt1"/>
              </a:solidFill>
            </a:endParaRPr>
          </a:p>
          <a:p>
            <a:pPr indent="0" lvl="0" marL="0" rtl="0" algn="l">
              <a:lnSpc>
                <a:spcPct val="115000"/>
              </a:lnSpc>
              <a:spcBef>
                <a:spcPts val="0"/>
              </a:spcBef>
              <a:spcAft>
                <a:spcPts val="0"/>
              </a:spcAft>
              <a:buNone/>
            </a:pPr>
            <a:r>
              <a:t/>
            </a:r>
            <a:endParaRPr sz="700">
              <a:solidFill>
                <a:schemeClr val="lt1"/>
              </a:solidFill>
            </a:endParaRPr>
          </a:p>
          <a:p>
            <a:pPr indent="0" lvl="0" marL="0" rtl="0" algn="l">
              <a:lnSpc>
                <a:spcPct val="115000"/>
              </a:lnSpc>
              <a:spcBef>
                <a:spcPts val="0"/>
              </a:spcBef>
              <a:spcAft>
                <a:spcPts val="0"/>
              </a:spcAft>
              <a:buNone/>
            </a:pPr>
            <a:r>
              <a:rPr lang="en" sz="700">
                <a:solidFill>
                  <a:schemeClr val="lt1"/>
                </a:solidFill>
              </a:rPr>
              <a:t>M. K. Hasan et al., “UR-FUNNY: A Multimodal Language Dataset for Understanding Humor,” EMNLP-IJCNLP 2019 - 2019 Conf. Empir. Methods Nat. Lang. Process. 9th Int. Jt. Conf. Nat. Lang. Process. Proc. Conf., pp. 2046–2056, 2019, doi: 10.18653/V1/D19-1211.</a:t>
            </a:r>
            <a:endParaRPr sz="700">
              <a:solidFill>
                <a:schemeClr val="lt1"/>
              </a:solidFill>
            </a:endParaRPr>
          </a:p>
          <a:p>
            <a:pPr indent="0" lvl="0" marL="0" rtl="0" algn="l">
              <a:lnSpc>
                <a:spcPct val="115000"/>
              </a:lnSpc>
              <a:spcBef>
                <a:spcPts val="0"/>
              </a:spcBef>
              <a:spcAft>
                <a:spcPts val="0"/>
              </a:spcAft>
              <a:buNone/>
            </a:pPr>
            <a:r>
              <a:t/>
            </a:r>
            <a:endParaRPr sz="700">
              <a:solidFill>
                <a:schemeClr val="lt1"/>
              </a:solidFill>
            </a:endParaRPr>
          </a:p>
          <a:p>
            <a:pPr indent="0" lvl="0" marL="0" rtl="0" algn="l">
              <a:lnSpc>
                <a:spcPct val="115000"/>
              </a:lnSpc>
              <a:spcBef>
                <a:spcPts val="0"/>
              </a:spcBef>
              <a:spcAft>
                <a:spcPts val="0"/>
              </a:spcAft>
              <a:buNone/>
            </a:pPr>
            <a:r>
              <a:rPr lang="en" sz="700">
                <a:solidFill>
                  <a:schemeClr val="lt1"/>
                </a:solidFill>
              </a:rPr>
              <a:t>Devlin, J., Chang, M. W., Lee, K., Toutanova, K. (2018). Bert: Pre-training of deep bidirectional transformers for language understanding. arXiv preprint arXiv:1810.04805.</a:t>
            </a:r>
            <a:endParaRPr sz="700">
              <a:solidFill>
                <a:schemeClr val="lt1"/>
              </a:solidFill>
            </a:endParaRPr>
          </a:p>
          <a:p>
            <a:pPr indent="0" lvl="0" marL="0" rtl="0" algn="l">
              <a:lnSpc>
                <a:spcPct val="115000"/>
              </a:lnSpc>
              <a:spcBef>
                <a:spcPts val="0"/>
              </a:spcBef>
              <a:spcAft>
                <a:spcPts val="0"/>
              </a:spcAft>
              <a:buNone/>
            </a:pPr>
            <a:r>
              <a:t/>
            </a:r>
            <a:endParaRPr sz="700">
              <a:solidFill>
                <a:schemeClr val="lt1"/>
              </a:solidFill>
            </a:endParaRPr>
          </a:p>
          <a:p>
            <a:pPr indent="0" lvl="0" marL="0" rtl="0" algn="l">
              <a:lnSpc>
                <a:spcPct val="115000"/>
              </a:lnSpc>
              <a:spcBef>
                <a:spcPts val="0"/>
              </a:spcBef>
              <a:spcAft>
                <a:spcPts val="0"/>
              </a:spcAft>
              <a:buNone/>
            </a:pPr>
            <a:r>
              <a:rPr lang="en" sz="700">
                <a:solidFill>
                  <a:schemeClr val="lt1"/>
                </a:solidFill>
              </a:rPr>
              <a:t>I. Annamoradnejad and G. Zoghi, “ColBERT: Using BERT Sentence Embedding for Humor Detection,” Apr. 2020, Accessed: Apr. 17, 2022. [Online]. Available: http://arxiv.org/abs/2004.12765.</a:t>
            </a:r>
            <a:endParaRPr sz="700">
              <a:solidFill>
                <a:schemeClr val="lt1"/>
              </a:solidFill>
            </a:endParaRPr>
          </a:p>
          <a:p>
            <a:pPr indent="0" lvl="0" marL="0" rtl="0" algn="l">
              <a:lnSpc>
                <a:spcPct val="115000"/>
              </a:lnSpc>
              <a:spcBef>
                <a:spcPts val="0"/>
              </a:spcBef>
              <a:spcAft>
                <a:spcPts val="0"/>
              </a:spcAft>
              <a:buNone/>
            </a:pPr>
            <a:r>
              <a:t/>
            </a:r>
            <a:endParaRPr sz="700">
              <a:solidFill>
                <a:schemeClr val="lt1"/>
              </a:solidFill>
            </a:endParaRPr>
          </a:p>
          <a:p>
            <a:pPr indent="0" lvl="0" marL="0" rtl="0" algn="l">
              <a:lnSpc>
                <a:spcPct val="115000"/>
              </a:lnSpc>
              <a:spcBef>
                <a:spcPts val="0"/>
              </a:spcBef>
              <a:spcAft>
                <a:spcPts val="0"/>
              </a:spcAft>
              <a:buNone/>
            </a:pPr>
            <a:r>
              <a:rPr lang="en" sz="700">
                <a:solidFill>
                  <a:schemeClr val="lt1"/>
                </a:solidFill>
              </a:rPr>
              <a:t>Schonlau M, Zou RY., The random forest algorithm for statistical learning. The Stata Journal.</a:t>
            </a:r>
            <a:endParaRPr sz="700">
              <a:solidFill>
                <a:schemeClr val="lt1"/>
              </a:solidFill>
            </a:endParaRPr>
          </a:p>
          <a:p>
            <a:pPr indent="0" lvl="0" marL="0" rtl="0" algn="l">
              <a:lnSpc>
                <a:spcPct val="115000"/>
              </a:lnSpc>
              <a:spcBef>
                <a:spcPts val="0"/>
              </a:spcBef>
              <a:spcAft>
                <a:spcPts val="0"/>
              </a:spcAft>
              <a:buNone/>
            </a:pPr>
            <a:r>
              <a:t/>
            </a:r>
            <a:endParaRPr sz="700">
              <a:solidFill>
                <a:schemeClr val="lt1"/>
              </a:solidFill>
            </a:endParaRPr>
          </a:p>
        </p:txBody>
      </p:sp>
      <p:sp>
        <p:nvSpPr>
          <p:cNvPr id="400" name="Google Shape;400;p30"/>
          <p:cNvSpPr txBox="1"/>
          <p:nvPr>
            <p:ph idx="4294967295" type="title"/>
          </p:nvPr>
        </p:nvSpPr>
        <p:spPr>
          <a:xfrm>
            <a:off x="1154900" y="186064"/>
            <a:ext cx="7047300" cy="482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latin typeface="Arial"/>
                <a:ea typeface="Arial"/>
                <a:cs typeface="Arial"/>
                <a:sym typeface="Arial"/>
              </a:rPr>
              <a:t>References</a:t>
            </a:r>
            <a:endParaRPr>
              <a:solidFill>
                <a:srgbClr val="FFFFFF"/>
              </a:solidFill>
              <a:latin typeface="Arial"/>
              <a:ea typeface="Arial"/>
              <a:cs typeface="Arial"/>
              <a:sym typeface="Arial"/>
            </a:endParaRPr>
          </a:p>
        </p:txBody>
      </p:sp>
      <p:sp>
        <p:nvSpPr>
          <p:cNvPr id="401" name="Google Shape;401;p30"/>
          <p:cNvSpPr txBox="1"/>
          <p:nvPr/>
        </p:nvSpPr>
        <p:spPr>
          <a:xfrm>
            <a:off x="4641125" y="707925"/>
            <a:ext cx="4304700" cy="4254000"/>
          </a:xfrm>
          <a:prstGeom prst="rect">
            <a:avLst/>
          </a:prstGeom>
          <a:solidFill>
            <a:srgbClr val="0E2A47"/>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700">
                <a:solidFill>
                  <a:schemeClr val="lt1"/>
                </a:solidFill>
              </a:rPr>
              <a:t>F. Shatnawi, M. Abdullah, and M. Hammad, “MLEngineer at SemEval-2020 Task 7: BERT-Flair based Humor Detection Model (BFHumor),” 14th Int. Work. Semant. Eval. SemEval 2020 - co-located 28th Int. Conf. Comput. Linguist. COLING 2020, Proc., pp. 1041–1048, 2020, doi: 10.18653/V1/2020.SEMEVAL-1.136.</a:t>
            </a:r>
            <a:endParaRPr sz="700">
              <a:solidFill>
                <a:schemeClr val="lt1"/>
              </a:solidFill>
            </a:endParaRPr>
          </a:p>
          <a:p>
            <a:pPr indent="0" lvl="0" marL="0" rtl="0" algn="l">
              <a:lnSpc>
                <a:spcPct val="115000"/>
              </a:lnSpc>
              <a:spcBef>
                <a:spcPts val="0"/>
              </a:spcBef>
              <a:spcAft>
                <a:spcPts val="0"/>
              </a:spcAft>
              <a:buNone/>
            </a:pPr>
            <a:r>
              <a:t/>
            </a:r>
            <a:endParaRPr sz="700">
              <a:solidFill>
                <a:schemeClr val="lt1"/>
              </a:solidFill>
            </a:endParaRPr>
          </a:p>
          <a:p>
            <a:pPr indent="0" lvl="0" marL="0" rtl="0" algn="l">
              <a:lnSpc>
                <a:spcPct val="115000"/>
              </a:lnSpc>
              <a:spcBef>
                <a:spcPts val="0"/>
              </a:spcBef>
              <a:spcAft>
                <a:spcPts val="0"/>
              </a:spcAft>
              <a:buNone/>
            </a:pPr>
            <a:r>
              <a:rPr lang="en" sz="700">
                <a:solidFill>
                  <a:schemeClr val="lt1"/>
                </a:solidFill>
              </a:rPr>
              <a:t>Weller, O.,  Seppi, K. (2019). Humor detection: A transformer gets the last laugh. arXiv preprint arXiv:1909.00252.</a:t>
            </a:r>
            <a:endParaRPr sz="700">
              <a:solidFill>
                <a:schemeClr val="lt1"/>
              </a:solidFill>
            </a:endParaRPr>
          </a:p>
          <a:p>
            <a:pPr indent="0" lvl="0" marL="0" rtl="0" algn="l">
              <a:lnSpc>
                <a:spcPct val="115000"/>
              </a:lnSpc>
              <a:spcBef>
                <a:spcPts val="0"/>
              </a:spcBef>
              <a:spcAft>
                <a:spcPts val="0"/>
              </a:spcAft>
              <a:buNone/>
            </a:pPr>
            <a:r>
              <a:t/>
            </a:r>
            <a:endParaRPr sz="700">
              <a:solidFill>
                <a:schemeClr val="lt1"/>
              </a:solidFill>
            </a:endParaRPr>
          </a:p>
          <a:p>
            <a:pPr indent="0" lvl="0" marL="0" rtl="0" algn="l">
              <a:lnSpc>
                <a:spcPct val="115000"/>
              </a:lnSpc>
              <a:spcBef>
                <a:spcPts val="0"/>
              </a:spcBef>
              <a:spcAft>
                <a:spcPts val="0"/>
              </a:spcAft>
              <a:buNone/>
            </a:pPr>
            <a:r>
              <a:rPr lang="en" sz="700">
                <a:solidFill>
                  <a:schemeClr val="lt1"/>
                </a:solidFill>
              </a:rPr>
              <a:t>Komorowski, M., Marshall, D. C., Salciccioli, J. D., Crutain, Y. (2016). Exploratory data analysis. Secondary Analysis of Electronic Health Records, 185–203.</a:t>
            </a:r>
            <a:endParaRPr sz="700">
              <a:solidFill>
                <a:schemeClr val="lt1"/>
              </a:solidFill>
            </a:endParaRPr>
          </a:p>
          <a:p>
            <a:pPr indent="0" lvl="0" marL="0" rtl="0" algn="l">
              <a:lnSpc>
                <a:spcPct val="115000"/>
              </a:lnSpc>
              <a:spcBef>
                <a:spcPts val="0"/>
              </a:spcBef>
              <a:spcAft>
                <a:spcPts val="0"/>
              </a:spcAft>
              <a:buNone/>
            </a:pPr>
            <a:r>
              <a:t/>
            </a:r>
            <a:endParaRPr sz="700">
              <a:solidFill>
                <a:schemeClr val="lt1"/>
              </a:solidFill>
            </a:endParaRPr>
          </a:p>
          <a:p>
            <a:pPr indent="0" lvl="0" marL="0" rtl="0" algn="l">
              <a:lnSpc>
                <a:spcPct val="115000"/>
              </a:lnSpc>
              <a:spcBef>
                <a:spcPts val="0"/>
              </a:spcBef>
              <a:spcAft>
                <a:spcPts val="0"/>
              </a:spcAft>
              <a:buNone/>
            </a:pPr>
            <a:r>
              <a:rPr lang="en" sz="700">
                <a:solidFill>
                  <a:schemeClr val="lt1"/>
                </a:solidFill>
              </a:rPr>
              <a:t>A Basic Guide to Initial and Exploratory Data Analysis | by Kovid Rathee | Towards Data Science. (n.d.). Retrieved May 20, 2022, from https://towardsdatascience.com/a-basic-guide-to-initial-and-exploratory-data-analysis-6d2577dfc242</a:t>
            </a:r>
            <a:endParaRPr sz="700">
              <a:solidFill>
                <a:schemeClr val="lt1"/>
              </a:solidFill>
            </a:endParaRPr>
          </a:p>
          <a:p>
            <a:pPr indent="0" lvl="0" marL="0" rtl="0" algn="l">
              <a:lnSpc>
                <a:spcPct val="115000"/>
              </a:lnSpc>
              <a:spcBef>
                <a:spcPts val="0"/>
              </a:spcBef>
              <a:spcAft>
                <a:spcPts val="0"/>
              </a:spcAft>
              <a:buNone/>
            </a:pPr>
            <a:r>
              <a:t/>
            </a:r>
            <a:endParaRPr sz="700">
              <a:solidFill>
                <a:schemeClr val="lt1"/>
              </a:solidFill>
            </a:endParaRPr>
          </a:p>
          <a:p>
            <a:pPr indent="0" lvl="0" marL="0" rtl="0" algn="l">
              <a:lnSpc>
                <a:spcPct val="115000"/>
              </a:lnSpc>
              <a:spcBef>
                <a:spcPts val="0"/>
              </a:spcBef>
              <a:spcAft>
                <a:spcPts val="0"/>
              </a:spcAft>
              <a:buNone/>
            </a:pPr>
            <a:r>
              <a:rPr lang="en" sz="700">
                <a:solidFill>
                  <a:schemeClr val="lt1"/>
                </a:solidFill>
              </a:rPr>
              <a:t>Michael I. Jordan. Serial order: A parallel distributed processing approach. Technical Report 8604, Institute for Cognitive Science, University of California, San Diego, 1986.</a:t>
            </a:r>
            <a:endParaRPr sz="700">
              <a:solidFill>
                <a:schemeClr val="lt1"/>
              </a:solidFill>
            </a:endParaRPr>
          </a:p>
          <a:p>
            <a:pPr indent="0" lvl="0" marL="0" rtl="0" algn="l">
              <a:lnSpc>
                <a:spcPct val="115000"/>
              </a:lnSpc>
              <a:spcBef>
                <a:spcPts val="0"/>
              </a:spcBef>
              <a:spcAft>
                <a:spcPts val="0"/>
              </a:spcAft>
              <a:buNone/>
            </a:pPr>
            <a:r>
              <a:t/>
            </a:r>
            <a:endParaRPr sz="700">
              <a:solidFill>
                <a:schemeClr val="lt1"/>
              </a:solidFill>
            </a:endParaRPr>
          </a:p>
          <a:p>
            <a:pPr indent="0" lvl="0" marL="0" rtl="0" algn="l">
              <a:lnSpc>
                <a:spcPct val="115000"/>
              </a:lnSpc>
              <a:spcBef>
                <a:spcPts val="0"/>
              </a:spcBef>
              <a:spcAft>
                <a:spcPts val="0"/>
              </a:spcAft>
              <a:buNone/>
            </a:pPr>
            <a:r>
              <a:rPr lang="en" sz="700">
                <a:solidFill>
                  <a:schemeClr val="lt1"/>
                </a:solidFill>
              </a:rPr>
              <a:t>Hochreiter, S., &amp; Schmidhuber, J. (1997). Long short-term memory. Neural computation, 9(8), 1735-1780.</a:t>
            </a:r>
            <a:endParaRPr sz="700">
              <a:solidFill>
                <a:schemeClr val="lt1"/>
              </a:solidFill>
            </a:endParaRPr>
          </a:p>
          <a:p>
            <a:pPr indent="0" lvl="0" marL="0" rtl="0" algn="l">
              <a:lnSpc>
                <a:spcPct val="115000"/>
              </a:lnSpc>
              <a:spcBef>
                <a:spcPts val="0"/>
              </a:spcBef>
              <a:spcAft>
                <a:spcPts val="0"/>
              </a:spcAft>
              <a:buNone/>
            </a:pPr>
            <a:r>
              <a:t/>
            </a:r>
            <a:endParaRPr sz="700">
              <a:solidFill>
                <a:schemeClr val="lt1"/>
              </a:solidFill>
            </a:endParaRPr>
          </a:p>
          <a:p>
            <a:pPr indent="0" lvl="0" marL="0" rtl="0" algn="l">
              <a:lnSpc>
                <a:spcPct val="115000"/>
              </a:lnSpc>
              <a:spcBef>
                <a:spcPts val="0"/>
              </a:spcBef>
              <a:spcAft>
                <a:spcPts val="0"/>
              </a:spcAft>
              <a:buNone/>
            </a:pPr>
            <a:r>
              <a:rPr lang="en" sz="700">
                <a:solidFill>
                  <a:schemeClr val="lt1"/>
                </a:solidFill>
              </a:rPr>
              <a:t>Greff, Klaus, et al. "LSTM: A search space odyssey." IEEE transactions on neural networks and learning systems 28.10 (2016): 2222-2232.</a:t>
            </a:r>
            <a:endParaRPr sz="700">
              <a:solidFill>
                <a:schemeClr val="lt1"/>
              </a:solidFill>
            </a:endParaRPr>
          </a:p>
          <a:p>
            <a:pPr indent="0" lvl="0" marL="0" rtl="0" algn="l">
              <a:lnSpc>
                <a:spcPct val="115000"/>
              </a:lnSpc>
              <a:spcBef>
                <a:spcPts val="0"/>
              </a:spcBef>
              <a:spcAft>
                <a:spcPts val="0"/>
              </a:spcAft>
              <a:buNone/>
            </a:pPr>
            <a:r>
              <a:t/>
            </a:r>
            <a:endParaRPr sz="700">
              <a:solidFill>
                <a:schemeClr val="lt1"/>
              </a:solidFill>
            </a:endParaRPr>
          </a:p>
          <a:p>
            <a:pPr indent="0" lvl="0" marL="0" rtl="0" algn="l">
              <a:lnSpc>
                <a:spcPct val="115000"/>
              </a:lnSpc>
              <a:spcBef>
                <a:spcPts val="0"/>
              </a:spcBef>
              <a:spcAft>
                <a:spcPts val="0"/>
              </a:spcAft>
              <a:buNone/>
            </a:pPr>
            <a:r>
              <a:rPr lang="en" sz="700">
                <a:solidFill>
                  <a:schemeClr val="lt1"/>
                </a:solidFill>
              </a:rPr>
              <a:t>Kyunghyun Cho, Bart van Merrienboer, Caglar Gulcehre, Fethi Bougares, Holger Schwenk, and Yoshua Bengio. Learning Phrase Representations using RNN EncoderDecoder for Statistical Machine Translation. arXiv preprint arXiv:1406.1078, 2014. URL http://arxiv.org/abs/1406.1078.</a:t>
            </a:r>
            <a:endParaRPr sz="700">
              <a:solidFill>
                <a:schemeClr val="lt1"/>
              </a:solidFill>
            </a:endParaRPr>
          </a:p>
          <a:p>
            <a:pPr indent="0" lvl="0" marL="0" rtl="0" algn="l">
              <a:lnSpc>
                <a:spcPct val="115000"/>
              </a:lnSpc>
              <a:spcBef>
                <a:spcPts val="0"/>
              </a:spcBef>
              <a:spcAft>
                <a:spcPts val="0"/>
              </a:spcAft>
              <a:buNone/>
            </a:pPr>
            <a:r>
              <a:t/>
            </a:r>
            <a:endParaRPr sz="700">
              <a:solidFill>
                <a:schemeClr val="lt1"/>
              </a:solidFill>
            </a:endParaRPr>
          </a:p>
          <a:p>
            <a:pPr indent="0" lvl="0" marL="0" rtl="0" algn="l">
              <a:lnSpc>
                <a:spcPct val="115000"/>
              </a:lnSpc>
              <a:spcBef>
                <a:spcPts val="0"/>
              </a:spcBef>
              <a:spcAft>
                <a:spcPts val="0"/>
              </a:spcAft>
              <a:buNone/>
            </a:pPr>
            <a:r>
              <a:rPr lang="en" sz="700">
                <a:solidFill>
                  <a:schemeClr val="lt1"/>
                </a:solidFill>
              </a:rPr>
              <a:t>Seltman, H. J. (2018). Experimental Design and Analysis. Chapter 4: Exploratory Data Analysis</a:t>
            </a:r>
            <a:endParaRPr sz="700">
              <a:solidFill>
                <a:schemeClr val="lt1"/>
              </a:solidFill>
            </a:endParaRPr>
          </a:p>
          <a:p>
            <a:pPr indent="0" lvl="0" marL="0" rtl="0" algn="l">
              <a:lnSpc>
                <a:spcPct val="115000"/>
              </a:lnSpc>
              <a:spcBef>
                <a:spcPts val="0"/>
              </a:spcBef>
              <a:spcAft>
                <a:spcPts val="0"/>
              </a:spcAft>
              <a:buNone/>
            </a:pPr>
            <a:r>
              <a:t/>
            </a:r>
            <a:endParaRPr sz="700">
              <a:solidFill>
                <a:schemeClr val="lt1"/>
              </a:solidFill>
            </a:endParaRPr>
          </a:p>
          <a:p>
            <a:pPr indent="0" lvl="0" marL="0" rtl="0" algn="l">
              <a:lnSpc>
                <a:spcPct val="115000"/>
              </a:lnSpc>
              <a:spcBef>
                <a:spcPts val="0"/>
              </a:spcBef>
              <a:spcAft>
                <a:spcPts val="0"/>
              </a:spcAft>
              <a:buNone/>
            </a:pPr>
            <a:r>
              <a:rPr lang="en" sz="700">
                <a:solidFill>
                  <a:schemeClr val="lt1"/>
                </a:solidFill>
              </a:rPr>
              <a:t>Vaswani, A., Brain, G., Shazeer, N., Parmar, N., Uszkoreit, J., Jones, L., Gomez, A. N., Kaiser, Ł.,Polosukhin, I. (n.d.). Attention Is All You Need.</a:t>
            </a:r>
            <a:endParaRPr sz="700">
              <a:solidFill>
                <a:schemeClr val="lt1"/>
              </a:solidFill>
            </a:endParaRPr>
          </a:p>
          <a:p>
            <a:pPr indent="0" lvl="0" marL="0" rtl="0" algn="l">
              <a:lnSpc>
                <a:spcPct val="115000"/>
              </a:lnSpc>
              <a:spcBef>
                <a:spcPts val="0"/>
              </a:spcBef>
              <a:spcAft>
                <a:spcPts val="0"/>
              </a:spcAft>
              <a:buNone/>
            </a:pPr>
            <a:r>
              <a:t/>
            </a:r>
            <a:endParaRPr sz="700">
              <a:solidFill>
                <a:schemeClr val="lt1"/>
              </a:solidFill>
            </a:endParaRPr>
          </a:p>
          <a:p>
            <a:pPr indent="0" lvl="0" marL="0" rtl="0" algn="l">
              <a:lnSpc>
                <a:spcPct val="115000"/>
              </a:lnSpc>
              <a:spcBef>
                <a:spcPts val="0"/>
              </a:spcBef>
              <a:spcAft>
                <a:spcPts val="0"/>
              </a:spcAft>
              <a:buNone/>
            </a:pPr>
            <a:r>
              <a:rPr lang="en" sz="700">
                <a:solidFill>
                  <a:schemeClr val="lt1"/>
                </a:solidFill>
              </a:rPr>
              <a:t>Ra</a:t>
            </a:r>
            <a:r>
              <a:rPr lang="en" sz="700">
                <a:solidFill>
                  <a:schemeClr val="lt1"/>
                </a:solidFill>
              </a:rPr>
              <a:t>mos, R., Arias, J., Fundamentos de Deep Learning, Universidad de Antioquia. https://rramosp.github.io/2021.deeplearning/intro.html. Accessed on 22/06/2022</a:t>
            </a:r>
            <a:endParaRPr sz="700">
              <a:solidFill>
                <a:schemeClr val="lt1"/>
              </a:solidFill>
            </a:endParaRPr>
          </a:p>
          <a:p>
            <a:pPr indent="0" lvl="0" marL="0" rtl="0" algn="l">
              <a:lnSpc>
                <a:spcPct val="115000"/>
              </a:lnSpc>
              <a:spcBef>
                <a:spcPts val="0"/>
              </a:spcBef>
              <a:spcAft>
                <a:spcPts val="0"/>
              </a:spcAft>
              <a:buNone/>
            </a:pPr>
            <a:r>
              <a:rPr lang="en" sz="700">
                <a:solidFill>
                  <a:schemeClr val="lt1"/>
                </a:solidFill>
              </a:rPr>
              <a:t>.</a:t>
            </a:r>
            <a:endParaRPr sz="700">
              <a:solidFill>
                <a:schemeClr val="l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6"/>
          <p:cNvPicPr preferRelativeResize="0"/>
          <p:nvPr/>
        </p:nvPicPr>
        <p:blipFill>
          <a:blip r:embed="rId3">
            <a:alphaModFix/>
          </a:blip>
          <a:stretch>
            <a:fillRect/>
          </a:stretch>
        </p:blipFill>
        <p:spPr>
          <a:xfrm>
            <a:off x="25050" y="3529"/>
            <a:ext cx="4579184" cy="5143500"/>
          </a:xfrm>
          <a:prstGeom prst="rect">
            <a:avLst/>
          </a:prstGeom>
          <a:noFill/>
          <a:ln>
            <a:noFill/>
          </a:ln>
        </p:spPr>
      </p:pic>
      <p:sp>
        <p:nvSpPr>
          <p:cNvPr id="94" name="Google Shape;94;p16"/>
          <p:cNvSpPr/>
          <p:nvPr/>
        </p:nvSpPr>
        <p:spPr>
          <a:xfrm>
            <a:off x="6122159" y="2132775"/>
            <a:ext cx="2783700" cy="1256700"/>
          </a:xfrm>
          <a:prstGeom prst="homePlate">
            <a:avLst>
              <a:gd fmla="val 50000" name="adj"/>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Roboto"/>
                <a:ea typeface="Roboto"/>
                <a:cs typeface="Roboto"/>
                <a:sym typeface="Roboto"/>
              </a:rPr>
              <a:t>Conclusions </a:t>
            </a:r>
            <a:endParaRPr sz="1700">
              <a:solidFill>
                <a:schemeClr val="lt1"/>
              </a:solidFill>
              <a:latin typeface="Roboto"/>
              <a:ea typeface="Roboto"/>
              <a:cs typeface="Roboto"/>
              <a:sym typeface="Roboto"/>
            </a:endParaRPr>
          </a:p>
          <a:p>
            <a:pPr indent="0" lvl="0" marL="0" rtl="0" algn="ctr">
              <a:spcBef>
                <a:spcPts val="0"/>
              </a:spcBef>
              <a:spcAft>
                <a:spcPts val="0"/>
              </a:spcAft>
              <a:buNone/>
            </a:pPr>
            <a:r>
              <a:rPr lang="en" sz="1700">
                <a:solidFill>
                  <a:schemeClr val="lt1"/>
                </a:solidFill>
                <a:latin typeface="Roboto"/>
                <a:ea typeface="Roboto"/>
                <a:cs typeface="Roboto"/>
                <a:sym typeface="Roboto"/>
              </a:rPr>
              <a:t>and </a:t>
            </a:r>
            <a:endParaRPr sz="1700">
              <a:solidFill>
                <a:schemeClr val="lt1"/>
              </a:solidFill>
              <a:latin typeface="Roboto"/>
              <a:ea typeface="Roboto"/>
              <a:cs typeface="Roboto"/>
              <a:sym typeface="Roboto"/>
            </a:endParaRPr>
          </a:p>
          <a:p>
            <a:pPr indent="0" lvl="0" marL="0" rtl="0" algn="ctr">
              <a:spcBef>
                <a:spcPts val="0"/>
              </a:spcBef>
              <a:spcAft>
                <a:spcPts val="0"/>
              </a:spcAft>
              <a:buNone/>
            </a:pPr>
            <a:r>
              <a:rPr lang="en" sz="1700">
                <a:solidFill>
                  <a:schemeClr val="lt1"/>
                </a:solidFill>
                <a:latin typeface="Roboto"/>
                <a:ea typeface="Roboto"/>
                <a:cs typeface="Roboto"/>
                <a:sym typeface="Roboto"/>
              </a:rPr>
              <a:t>Future works</a:t>
            </a:r>
            <a:endParaRPr sz="1700">
              <a:solidFill>
                <a:schemeClr val="lt1"/>
              </a:solidFill>
              <a:latin typeface="Roboto"/>
              <a:ea typeface="Roboto"/>
              <a:cs typeface="Roboto"/>
              <a:sym typeface="Roboto"/>
            </a:endParaRPr>
          </a:p>
        </p:txBody>
      </p:sp>
      <p:sp>
        <p:nvSpPr>
          <p:cNvPr id="95" name="Google Shape;95;p16"/>
          <p:cNvSpPr/>
          <p:nvPr/>
        </p:nvSpPr>
        <p:spPr>
          <a:xfrm>
            <a:off x="4059134" y="2132775"/>
            <a:ext cx="2783700" cy="1256700"/>
          </a:xfrm>
          <a:prstGeom prst="homePlate">
            <a:avLst>
              <a:gd fmla="val 50000" name="adj"/>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Roboto"/>
                <a:ea typeface="Roboto"/>
                <a:cs typeface="Roboto"/>
                <a:sym typeface="Roboto"/>
              </a:rPr>
              <a:t>Results</a:t>
            </a:r>
            <a:endParaRPr sz="1700">
              <a:solidFill>
                <a:schemeClr val="lt1"/>
              </a:solidFill>
              <a:latin typeface="Roboto"/>
              <a:ea typeface="Roboto"/>
              <a:cs typeface="Roboto"/>
              <a:sym typeface="Roboto"/>
            </a:endParaRPr>
          </a:p>
        </p:txBody>
      </p:sp>
      <p:sp>
        <p:nvSpPr>
          <p:cNvPr id="96" name="Google Shape;96;p16"/>
          <p:cNvSpPr/>
          <p:nvPr/>
        </p:nvSpPr>
        <p:spPr>
          <a:xfrm>
            <a:off x="2010725" y="2132775"/>
            <a:ext cx="2783700" cy="1256700"/>
          </a:xfrm>
          <a:prstGeom prst="homePlate">
            <a:avLst>
              <a:gd fmla="val 50000" name="adj"/>
            </a:avLst>
          </a:prstGeom>
          <a:solidFill>
            <a:schemeClr val="accent5"/>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Roboto"/>
                <a:ea typeface="Roboto"/>
                <a:cs typeface="Roboto"/>
                <a:sym typeface="Roboto"/>
              </a:rPr>
              <a:t>Models</a:t>
            </a:r>
            <a:endParaRPr sz="1700">
              <a:solidFill>
                <a:schemeClr val="lt1"/>
              </a:solidFill>
              <a:latin typeface="Roboto"/>
              <a:ea typeface="Roboto"/>
              <a:cs typeface="Roboto"/>
              <a:sym typeface="Roboto"/>
            </a:endParaRPr>
          </a:p>
        </p:txBody>
      </p:sp>
      <p:sp>
        <p:nvSpPr>
          <p:cNvPr id="97" name="Google Shape;97;p16"/>
          <p:cNvSpPr txBox="1"/>
          <p:nvPr>
            <p:ph type="title"/>
          </p:nvPr>
        </p:nvSpPr>
        <p:spPr>
          <a:xfrm>
            <a:off x="-803850" y="441250"/>
            <a:ext cx="8229600" cy="48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AGENDA</a:t>
            </a:r>
            <a:endParaRPr/>
          </a:p>
        </p:txBody>
      </p:sp>
      <p:sp>
        <p:nvSpPr>
          <p:cNvPr id="98" name="Google Shape;98;p16"/>
          <p:cNvSpPr/>
          <p:nvPr/>
        </p:nvSpPr>
        <p:spPr>
          <a:xfrm>
            <a:off x="327575" y="2132775"/>
            <a:ext cx="2313300" cy="1256700"/>
          </a:xfrm>
          <a:prstGeom prst="homePlate">
            <a:avLst>
              <a:gd fmla="val 50000" name="adj"/>
            </a:avLst>
          </a:prstGeom>
          <a:solidFill>
            <a:schemeClr val="accent4"/>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700">
                <a:solidFill>
                  <a:schemeClr val="lt1"/>
                </a:solidFill>
                <a:latin typeface="Roboto"/>
                <a:ea typeface="Roboto"/>
                <a:cs typeface="Roboto"/>
                <a:sym typeface="Roboto"/>
              </a:rPr>
              <a:t>Methodology</a:t>
            </a:r>
            <a:endParaRPr sz="1700">
              <a:solidFill>
                <a:schemeClr val="lt1"/>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7"/>
          <p:cNvSpPr txBox="1"/>
          <p:nvPr>
            <p:ph type="title"/>
          </p:nvPr>
        </p:nvSpPr>
        <p:spPr>
          <a:xfrm>
            <a:off x="457200" y="411475"/>
            <a:ext cx="8229600" cy="48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Methodology</a:t>
            </a:r>
            <a:endParaRPr/>
          </a:p>
        </p:txBody>
      </p:sp>
      <p:sp>
        <p:nvSpPr>
          <p:cNvPr id="104" name="Google Shape;104;p17"/>
          <p:cNvSpPr/>
          <p:nvPr/>
        </p:nvSpPr>
        <p:spPr>
          <a:xfrm>
            <a:off x="1200125" y="2676300"/>
            <a:ext cx="1557600" cy="708600"/>
          </a:xfrm>
          <a:prstGeom prst="roundRect">
            <a:avLst>
              <a:gd fmla="val 16667" name="adj"/>
            </a:avLst>
          </a:prstGeom>
          <a:solidFill>
            <a:srgbClr val="53C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Pre-processing data</a:t>
            </a:r>
            <a:endParaRPr/>
          </a:p>
        </p:txBody>
      </p:sp>
      <p:sp>
        <p:nvSpPr>
          <p:cNvPr id="105" name="Google Shape;105;p17"/>
          <p:cNvSpPr/>
          <p:nvPr/>
        </p:nvSpPr>
        <p:spPr>
          <a:xfrm>
            <a:off x="2987150" y="1133850"/>
            <a:ext cx="2022000" cy="379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7"/>
          <p:cNvSpPr txBox="1"/>
          <p:nvPr/>
        </p:nvSpPr>
        <p:spPr>
          <a:xfrm>
            <a:off x="2987150" y="1133850"/>
            <a:ext cx="202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oboto"/>
                <a:ea typeface="Roboto"/>
                <a:cs typeface="Roboto"/>
                <a:sym typeface="Roboto"/>
              </a:rPr>
              <a:t>Classification Models</a:t>
            </a:r>
            <a:endParaRPr b="1">
              <a:latin typeface="Roboto"/>
              <a:ea typeface="Roboto"/>
              <a:cs typeface="Roboto"/>
              <a:sym typeface="Roboto"/>
            </a:endParaRPr>
          </a:p>
        </p:txBody>
      </p:sp>
      <p:sp>
        <p:nvSpPr>
          <p:cNvPr id="107" name="Google Shape;107;p17"/>
          <p:cNvSpPr/>
          <p:nvPr/>
        </p:nvSpPr>
        <p:spPr>
          <a:xfrm>
            <a:off x="3185750" y="1891325"/>
            <a:ext cx="1624800" cy="574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Random Forest</a:t>
            </a:r>
            <a:endParaRPr/>
          </a:p>
        </p:txBody>
      </p:sp>
      <p:sp>
        <p:nvSpPr>
          <p:cNvPr id="108" name="Google Shape;108;p17"/>
          <p:cNvSpPr/>
          <p:nvPr/>
        </p:nvSpPr>
        <p:spPr>
          <a:xfrm>
            <a:off x="3185750" y="2929488"/>
            <a:ext cx="1624800" cy="574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LSTM Recurrent Neural Networks</a:t>
            </a:r>
            <a:endParaRPr/>
          </a:p>
        </p:txBody>
      </p:sp>
      <p:sp>
        <p:nvSpPr>
          <p:cNvPr id="109" name="Google Shape;109;p17"/>
          <p:cNvSpPr/>
          <p:nvPr/>
        </p:nvSpPr>
        <p:spPr>
          <a:xfrm>
            <a:off x="3185750" y="3967650"/>
            <a:ext cx="1624800" cy="574200"/>
          </a:xfrm>
          <a:prstGeom prst="roundRect">
            <a:avLst>
              <a:gd fmla="val 16667" name="adj"/>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Transformer Model: BERT</a:t>
            </a:r>
            <a:endParaRPr/>
          </a:p>
        </p:txBody>
      </p:sp>
      <p:cxnSp>
        <p:nvCxnSpPr>
          <p:cNvPr id="110" name="Google Shape;110;p17"/>
          <p:cNvCxnSpPr>
            <a:stCxn id="104" idx="3"/>
            <a:endCxn id="105" idx="1"/>
          </p:cNvCxnSpPr>
          <p:nvPr/>
        </p:nvCxnSpPr>
        <p:spPr>
          <a:xfrm>
            <a:off x="2757725" y="3030600"/>
            <a:ext cx="229500" cy="0"/>
          </a:xfrm>
          <a:prstGeom prst="straightConnector1">
            <a:avLst/>
          </a:prstGeom>
          <a:noFill/>
          <a:ln cap="flat" cmpd="sng" w="9525">
            <a:solidFill>
              <a:schemeClr val="dk2"/>
            </a:solidFill>
            <a:prstDash val="solid"/>
            <a:round/>
            <a:headEnd len="med" w="med" type="none"/>
            <a:tailEnd len="med" w="med" type="triangle"/>
          </a:ln>
        </p:spPr>
      </p:cxnSp>
      <p:sp>
        <p:nvSpPr>
          <p:cNvPr id="111" name="Google Shape;111;p17"/>
          <p:cNvSpPr/>
          <p:nvPr/>
        </p:nvSpPr>
        <p:spPr>
          <a:xfrm>
            <a:off x="5238575" y="1133850"/>
            <a:ext cx="2022000" cy="3793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txBox="1"/>
          <p:nvPr/>
        </p:nvSpPr>
        <p:spPr>
          <a:xfrm>
            <a:off x="5238575" y="1133850"/>
            <a:ext cx="202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latin typeface="Roboto"/>
                <a:ea typeface="Roboto"/>
                <a:cs typeface="Roboto"/>
                <a:sym typeface="Roboto"/>
              </a:rPr>
              <a:t>Results</a:t>
            </a:r>
            <a:endParaRPr b="1">
              <a:latin typeface="Roboto"/>
              <a:ea typeface="Roboto"/>
              <a:cs typeface="Roboto"/>
              <a:sym typeface="Roboto"/>
            </a:endParaRPr>
          </a:p>
        </p:txBody>
      </p:sp>
      <p:sp>
        <p:nvSpPr>
          <p:cNvPr id="113" name="Google Shape;113;p17"/>
          <p:cNvSpPr/>
          <p:nvPr/>
        </p:nvSpPr>
        <p:spPr>
          <a:xfrm>
            <a:off x="5437250" y="2434963"/>
            <a:ext cx="1624800" cy="5742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Accuracy</a:t>
            </a:r>
            <a:endParaRPr/>
          </a:p>
        </p:txBody>
      </p:sp>
      <p:sp>
        <p:nvSpPr>
          <p:cNvPr id="114" name="Google Shape;114;p17"/>
          <p:cNvSpPr/>
          <p:nvPr/>
        </p:nvSpPr>
        <p:spPr>
          <a:xfrm>
            <a:off x="5437250" y="3473125"/>
            <a:ext cx="1624800" cy="574200"/>
          </a:xfrm>
          <a:prstGeom prst="roundRect">
            <a:avLst>
              <a:gd fmla="val 16667" name="adj"/>
            </a:avLst>
          </a:prstGeom>
          <a:solidFill>
            <a:srgbClr val="D5A6B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Recall</a:t>
            </a:r>
            <a:endParaRPr/>
          </a:p>
        </p:txBody>
      </p:sp>
      <p:cxnSp>
        <p:nvCxnSpPr>
          <p:cNvPr id="115" name="Google Shape;115;p17"/>
          <p:cNvCxnSpPr>
            <a:stCxn id="105" idx="3"/>
            <a:endCxn id="111" idx="1"/>
          </p:cNvCxnSpPr>
          <p:nvPr/>
        </p:nvCxnSpPr>
        <p:spPr>
          <a:xfrm>
            <a:off x="5009150" y="3030600"/>
            <a:ext cx="229500" cy="0"/>
          </a:xfrm>
          <a:prstGeom prst="straightConnector1">
            <a:avLst/>
          </a:prstGeom>
          <a:noFill/>
          <a:ln cap="flat" cmpd="sng" w="9525">
            <a:solidFill>
              <a:schemeClr val="dk2"/>
            </a:solidFill>
            <a:prstDash val="solid"/>
            <a:round/>
            <a:headEnd len="med" w="med" type="none"/>
            <a:tailEnd len="med" w="med" type="triangle"/>
          </a:ln>
        </p:spPr>
      </p:cxnSp>
      <p:sp>
        <p:nvSpPr>
          <p:cNvPr id="116" name="Google Shape;116;p17"/>
          <p:cNvSpPr/>
          <p:nvPr/>
        </p:nvSpPr>
        <p:spPr>
          <a:xfrm>
            <a:off x="6825958" y="28750"/>
            <a:ext cx="1199400" cy="224700"/>
          </a:xfrm>
          <a:prstGeom prst="chevron">
            <a:avLst>
              <a:gd fmla="val 500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Results</a:t>
            </a:r>
            <a:endParaRPr sz="1000">
              <a:solidFill>
                <a:schemeClr val="dk1"/>
              </a:solidFill>
              <a:latin typeface="Roboto"/>
              <a:ea typeface="Roboto"/>
              <a:cs typeface="Roboto"/>
              <a:sym typeface="Roboto"/>
            </a:endParaRPr>
          </a:p>
        </p:txBody>
      </p:sp>
      <p:sp>
        <p:nvSpPr>
          <p:cNvPr id="117" name="Google Shape;117;p17"/>
          <p:cNvSpPr/>
          <p:nvPr/>
        </p:nvSpPr>
        <p:spPr>
          <a:xfrm>
            <a:off x="1668750" y="28820"/>
            <a:ext cx="1345800" cy="224700"/>
          </a:xfrm>
          <a:prstGeom prst="homePlate">
            <a:avLst>
              <a:gd fmla="val 50000" name="adj"/>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Methodology</a:t>
            </a:r>
            <a:endParaRPr sz="1000">
              <a:solidFill>
                <a:schemeClr val="dk1"/>
              </a:solidFill>
              <a:latin typeface="Roboto"/>
              <a:ea typeface="Roboto"/>
              <a:cs typeface="Roboto"/>
              <a:sym typeface="Roboto"/>
            </a:endParaRPr>
          </a:p>
        </p:txBody>
      </p:sp>
      <p:sp>
        <p:nvSpPr>
          <p:cNvPr id="118" name="Google Shape;118;p17"/>
          <p:cNvSpPr/>
          <p:nvPr/>
        </p:nvSpPr>
        <p:spPr>
          <a:xfrm>
            <a:off x="2865369" y="28820"/>
            <a:ext cx="1469400" cy="224700"/>
          </a:xfrm>
          <a:prstGeom prst="chevron">
            <a:avLst>
              <a:gd fmla="val 500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Random Forest</a:t>
            </a:r>
            <a:endParaRPr sz="1000">
              <a:solidFill>
                <a:schemeClr val="dk1"/>
              </a:solidFill>
              <a:latin typeface="Roboto"/>
              <a:ea typeface="Roboto"/>
              <a:cs typeface="Roboto"/>
              <a:sym typeface="Roboto"/>
            </a:endParaRPr>
          </a:p>
        </p:txBody>
      </p:sp>
      <p:sp>
        <p:nvSpPr>
          <p:cNvPr id="119" name="Google Shape;119;p17"/>
          <p:cNvSpPr/>
          <p:nvPr/>
        </p:nvSpPr>
        <p:spPr>
          <a:xfrm>
            <a:off x="4185660" y="28750"/>
            <a:ext cx="1469400" cy="224700"/>
          </a:xfrm>
          <a:prstGeom prst="chevron">
            <a:avLst>
              <a:gd fmla="val 500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LSTM</a:t>
            </a:r>
            <a:endParaRPr sz="1000">
              <a:solidFill>
                <a:schemeClr val="dk1"/>
              </a:solidFill>
              <a:latin typeface="Roboto"/>
              <a:ea typeface="Roboto"/>
              <a:cs typeface="Roboto"/>
              <a:sym typeface="Roboto"/>
            </a:endParaRPr>
          </a:p>
        </p:txBody>
      </p:sp>
      <p:sp>
        <p:nvSpPr>
          <p:cNvPr id="120" name="Google Shape;120;p17"/>
          <p:cNvSpPr/>
          <p:nvPr/>
        </p:nvSpPr>
        <p:spPr>
          <a:xfrm>
            <a:off x="5510484" y="28750"/>
            <a:ext cx="1469400" cy="224700"/>
          </a:xfrm>
          <a:prstGeom prst="chevron">
            <a:avLst>
              <a:gd fmla="val 500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BERT</a:t>
            </a:r>
            <a:endParaRPr sz="1000">
              <a:solidFill>
                <a:schemeClr val="dk1"/>
              </a:solidFill>
              <a:latin typeface="Roboto"/>
              <a:ea typeface="Roboto"/>
              <a:cs typeface="Roboto"/>
              <a:sym typeface="Roboto"/>
            </a:endParaRPr>
          </a:p>
        </p:txBody>
      </p:sp>
      <p:sp>
        <p:nvSpPr>
          <p:cNvPr id="121" name="Google Shape;121;p17"/>
          <p:cNvSpPr/>
          <p:nvPr/>
        </p:nvSpPr>
        <p:spPr>
          <a:xfrm>
            <a:off x="7912458" y="28750"/>
            <a:ext cx="1199400" cy="224700"/>
          </a:xfrm>
          <a:prstGeom prst="chevron">
            <a:avLst>
              <a:gd fmla="val 500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Conclusions</a:t>
            </a:r>
            <a:endParaRPr sz="1000">
              <a:solidFill>
                <a:schemeClr val="dk1"/>
              </a:solidFill>
              <a:latin typeface="Roboto"/>
              <a:ea typeface="Roboto"/>
              <a:cs typeface="Roboto"/>
              <a:sym typeface="Roboto"/>
            </a:endParaRPr>
          </a:p>
        </p:txBody>
      </p:sp>
      <p:pic>
        <p:nvPicPr>
          <p:cNvPr id="122" name="Google Shape;122;p17"/>
          <p:cNvPicPr preferRelativeResize="0"/>
          <p:nvPr/>
        </p:nvPicPr>
        <p:blipFill>
          <a:blip r:embed="rId3">
            <a:alphaModFix/>
          </a:blip>
          <a:stretch>
            <a:fillRect/>
          </a:stretch>
        </p:blipFill>
        <p:spPr>
          <a:xfrm>
            <a:off x="589300" y="1499413"/>
            <a:ext cx="1345800" cy="935561"/>
          </a:xfrm>
          <a:prstGeom prst="rect">
            <a:avLst/>
          </a:prstGeom>
          <a:noFill/>
          <a:ln>
            <a:noFill/>
          </a:ln>
        </p:spPr>
      </p:pic>
      <p:pic>
        <p:nvPicPr>
          <p:cNvPr id="123" name="Google Shape;123;p17"/>
          <p:cNvPicPr preferRelativeResize="0"/>
          <p:nvPr/>
        </p:nvPicPr>
        <p:blipFill>
          <a:blip r:embed="rId4">
            <a:alphaModFix/>
          </a:blip>
          <a:stretch>
            <a:fillRect/>
          </a:stretch>
        </p:blipFill>
        <p:spPr>
          <a:xfrm>
            <a:off x="685600" y="3626235"/>
            <a:ext cx="1557600" cy="109498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8"/>
          <p:cNvSpPr txBox="1"/>
          <p:nvPr>
            <p:ph type="title"/>
          </p:nvPr>
        </p:nvSpPr>
        <p:spPr>
          <a:xfrm>
            <a:off x="3014550" y="358875"/>
            <a:ext cx="3289500" cy="48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Tools</a:t>
            </a:r>
            <a:endParaRPr/>
          </a:p>
        </p:txBody>
      </p:sp>
      <p:sp>
        <p:nvSpPr>
          <p:cNvPr id="129" name="Google Shape;129;p18"/>
          <p:cNvSpPr/>
          <p:nvPr/>
        </p:nvSpPr>
        <p:spPr>
          <a:xfrm>
            <a:off x="6825958" y="28750"/>
            <a:ext cx="1199400" cy="224700"/>
          </a:xfrm>
          <a:prstGeom prst="chevron">
            <a:avLst>
              <a:gd fmla="val 500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Results</a:t>
            </a:r>
            <a:endParaRPr sz="1000">
              <a:solidFill>
                <a:schemeClr val="dk1"/>
              </a:solidFill>
              <a:latin typeface="Roboto"/>
              <a:ea typeface="Roboto"/>
              <a:cs typeface="Roboto"/>
              <a:sym typeface="Roboto"/>
            </a:endParaRPr>
          </a:p>
        </p:txBody>
      </p:sp>
      <p:sp>
        <p:nvSpPr>
          <p:cNvPr id="130" name="Google Shape;130;p18"/>
          <p:cNvSpPr/>
          <p:nvPr/>
        </p:nvSpPr>
        <p:spPr>
          <a:xfrm>
            <a:off x="1668750" y="28820"/>
            <a:ext cx="1345800" cy="224700"/>
          </a:xfrm>
          <a:prstGeom prst="homePlate">
            <a:avLst>
              <a:gd fmla="val 50000" name="adj"/>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Methodology</a:t>
            </a:r>
            <a:endParaRPr sz="1000">
              <a:solidFill>
                <a:schemeClr val="dk1"/>
              </a:solidFill>
              <a:latin typeface="Roboto"/>
              <a:ea typeface="Roboto"/>
              <a:cs typeface="Roboto"/>
              <a:sym typeface="Roboto"/>
            </a:endParaRPr>
          </a:p>
        </p:txBody>
      </p:sp>
      <p:sp>
        <p:nvSpPr>
          <p:cNvPr id="131" name="Google Shape;131;p18"/>
          <p:cNvSpPr/>
          <p:nvPr/>
        </p:nvSpPr>
        <p:spPr>
          <a:xfrm>
            <a:off x="2865369" y="28820"/>
            <a:ext cx="1469400" cy="224700"/>
          </a:xfrm>
          <a:prstGeom prst="chevron">
            <a:avLst>
              <a:gd fmla="val 500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Random Forest</a:t>
            </a:r>
            <a:endParaRPr sz="1000">
              <a:solidFill>
                <a:schemeClr val="dk1"/>
              </a:solidFill>
              <a:latin typeface="Roboto"/>
              <a:ea typeface="Roboto"/>
              <a:cs typeface="Roboto"/>
              <a:sym typeface="Roboto"/>
            </a:endParaRPr>
          </a:p>
        </p:txBody>
      </p:sp>
      <p:sp>
        <p:nvSpPr>
          <p:cNvPr id="132" name="Google Shape;132;p18"/>
          <p:cNvSpPr/>
          <p:nvPr/>
        </p:nvSpPr>
        <p:spPr>
          <a:xfrm>
            <a:off x="4185660" y="28750"/>
            <a:ext cx="1469400" cy="224700"/>
          </a:xfrm>
          <a:prstGeom prst="chevron">
            <a:avLst>
              <a:gd fmla="val 500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LSTM</a:t>
            </a:r>
            <a:endParaRPr sz="1000">
              <a:solidFill>
                <a:schemeClr val="dk1"/>
              </a:solidFill>
              <a:latin typeface="Roboto"/>
              <a:ea typeface="Roboto"/>
              <a:cs typeface="Roboto"/>
              <a:sym typeface="Roboto"/>
            </a:endParaRPr>
          </a:p>
        </p:txBody>
      </p:sp>
      <p:sp>
        <p:nvSpPr>
          <p:cNvPr id="133" name="Google Shape;133;p18"/>
          <p:cNvSpPr/>
          <p:nvPr/>
        </p:nvSpPr>
        <p:spPr>
          <a:xfrm>
            <a:off x="5510484" y="28750"/>
            <a:ext cx="1469400" cy="224700"/>
          </a:xfrm>
          <a:prstGeom prst="chevron">
            <a:avLst>
              <a:gd fmla="val 500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BERT</a:t>
            </a:r>
            <a:endParaRPr sz="1000">
              <a:solidFill>
                <a:schemeClr val="dk1"/>
              </a:solidFill>
              <a:latin typeface="Roboto"/>
              <a:ea typeface="Roboto"/>
              <a:cs typeface="Roboto"/>
              <a:sym typeface="Roboto"/>
            </a:endParaRPr>
          </a:p>
        </p:txBody>
      </p:sp>
      <p:sp>
        <p:nvSpPr>
          <p:cNvPr id="134" name="Google Shape;134;p18"/>
          <p:cNvSpPr/>
          <p:nvPr/>
        </p:nvSpPr>
        <p:spPr>
          <a:xfrm>
            <a:off x="7912458" y="28750"/>
            <a:ext cx="1199400" cy="224700"/>
          </a:xfrm>
          <a:prstGeom prst="chevron">
            <a:avLst>
              <a:gd fmla="val 500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Conclusions</a:t>
            </a:r>
            <a:endParaRPr sz="1000">
              <a:solidFill>
                <a:schemeClr val="dk1"/>
              </a:solidFill>
              <a:latin typeface="Roboto"/>
              <a:ea typeface="Roboto"/>
              <a:cs typeface="Roboto"/>
              <a:sym typeface="Roboto"/>
            </a:endParaRPr>
          </a:p>
        </p:txBody>
      </p:sp>
      <p:sp>
        <p:nvSpPr>
          <p:cNvPr id="135" name="Google Shape;135;p18"/>
          <p:cNvSpPr/>
          <p:nvPr/>
        </p:nvSpPr>
        <p:spPr>
          <a:xfrm>
            <a:off x="3347745" y="2953866"/>
            <a:ext cx="551700" cy="303300"/>
          </a:xfrm>
          <a:prstGeom prst="wedgeRectCallout">
            <a:avLst>
              <a:gd fmla="val 169568" name="adj1"/>
              <a:gd fmla="val -47417" name="adj2"/>
            </a:avLst>
          </a:prstGeom>
          <a:solidFill>
            <a:srgbClr val="5FD0DB"/>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8"/>
          <p:cNvSpPr/>
          <p:nvPr/>
        </p:nvSpPr>
        <p:spPr>
          <a:xfrm>
            <a:off x="3192051" y="1691740"/>
            <a:ext cx="551700" cy="303300"/>
          </a:xfrm>
          <a:prstGeom prst="wedgeRectCallout">
            <a:avLst>
              <a:gd fmla="val 95681" name="adj1"/>
              <a:gd fmla="val 105331" name="adj2"/>
            </a:avLst>
          </a:prstGeom>
          <a:solidFill>
            <a:srgbClr val="FF800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8"/>
          <p:cNvSpPr/>
          <p:nvPr/>
        </p:nvSpPr>
        <p:spPr>
          <a:xfrm>
            <a:off x="3347743" y="2071833"/>
            <a:ext cx="402900" cy="139800"/>
          </a:xfrm>
          <a:prstGeom prst="wedgeRectCallout">
            <a:avLst>
              <a:gd fmla="val 95681" name="adj1"/>
              <a:gd fmla="val 105331" name="adj2"/>
            </a:avLst>
          </a:prstGeom>
          <a:solidFill>
            <a:srgbClr val="FF800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8"/>
          <p:cNvSpPr/>
          <p:nvPr/>
        </p:nvSpPr>
        <p:spPr>
          <a:xfrm>
            <a:off x="3437794" y="2684021"/>
            <a:ext cx="475800" cy="208200"/>
          </a:xfrm>
          <a:prstGeom prst="wedgeRectCallout">
            <a:avLst>
              <a:gd fmla="val 173625" name="adj1"/>
              <a:gd fmla="val 7207" name="adj2"/>
            </a:avLst>
          </a:prstGeom>
          <a:solidFill>
            <a:srgbClr val="5FD0DB"/>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8"/>
          <p:cNvSpPr/>
          <p:nvPr/>
        </p:nvSpPr>
        <p:spPr>
          <a:xfrm>
            <a:off x="3969209" y="1398919"/>
            <a:ext cx="117000" cy="110700"/>
          </a:xfrm>
          <a:prstGeom prst="smileyFace">
            <a:avLst>
              <a:gd fmla="val 4653" name="adj"/>
            </a:avLst>
          </a:prstGeom>
          <a:solidFill>
            <a:srgbClr val="FF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8"/>
          <p:cNvSpPr/>
          <p:nvPr/>
        </p:nvSpPr>
        <p:spPr>
          <a:xfrm>
            <a:off x="3712947" y="3002204"/>
            <a:ext cx="132000" cy="129900"/>
          </a:xfrm>
          <a:prstGeom prst="smileyFace">
            <a:avLst>
              <a:gd fmla="val 4653" name="adj"/>
            </a:avLst>
          </a:prstGeom>
          <a:solidFill>
            <a:srgbClr val="FF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8"/>
          <p:cNvSpPr/>
          <p:nvPr/>
        </p:nvSpPr>
        <p:spPr>
          <a:xfrm>
            <a:off x="5578695" y="1444317"/>
            <a:ext cx="132000" cy="129900"/>
          </a:xfrm>
          <a:prstGeom prst="smileyFace">
            <a:avLst>
              <a:gd fmla="val 4653" name="adj"/>
            </a:avLst>
          </a:prstGeom>
          <a:solidFill>
            <a:srgbClr val="FF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2" name="Google Shape;142;p18"/>
          <p:cNvPicPr preferRelativeResize="0"/>
          <p:nvPr/>
        </p:nvPicPr>
        <p:blipFill>
          <a:blip r:embed="rId3">
            <a:alphaModFix/>
          </a:blip>
          <a:stretch>
            <a:fillRect/>
          </a:stretch>
        </p:blipFill>
        <p:spPr>
          <a:xfrm>
            <a:off x="7050650" y="3630400"/>
            <a:ext cx="861801" cy="861801"/>
          </a:xfrm>
          <a:prstGeom prst="rect">
            <a:avLst/>
          </a:prstGeom>
          <a:noFill/>
          <a:ln>
            <a:noFill/>
          </a:ln>
        </p:spPr>
      </p:pic>
      <p:grpSp>
        <p:nvGrpSpPr>
          <p:cNvPr id="143" name="Google Shape;143;p18"/>
          <p:cNvGrpSpPr/>
          <p:nvPr/>
        </p:nvGrpSpPr>
        <p:grpSpPr>
          <a:xfrm>
            <a:off x="3695600" y="1588970"/>
            <a:ext cx="2013860" cy="1806977"/>
            <a:chOff x="6015419" y="3716859"/>
            <a:chExt cx="557671" cy="511283"/>
          </a:xfrm>
        </p:grpSpPr>
        <p:sp>
          <p:nvSpPr>
            <p:cNvPr id="144" name="Google Shape;144;p18"/>
            <p:cNvSpPr/>
            <p:nvPr/>
          </p:nvSpPr>
          <p:spPr>
            <a:xfrm>
              <a:off x="6015419" y="3716859"/>
              <a:ext cx="557671" cy="511283"/>
            </a:xfrm>
            <a:custGeom>
              <a:rect b="b" l="l" r="r" t="t"/>
              <a:pathLst>
                <a:path extrusionOk="0" h="88649" w="9665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F5F5F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5" name="Google Shape;145;p18"/>
            <p:cNvGrpSpPr/>
            <p:nvPr/>
          </p:nvGrpSpPr>
          <p:grpSpPr>
            <a:xfrm>
              <a:off x="6036094" y="3716980"/>
              <a:ext cx="529860" cy="510468"/>
              <a:chOff x="6036094" y="3716980"/>
              <a:chExt cx="529860" cy="510468"/>
            </a:xfrm>
          </p:grpSpPr>
          <p:sp>
            <p:nvSpPr>
              <p:cNvPr id="146" name="Google Shape;146;p18"/>
              <p:cNvSpPr/>
              <p:nvPr/>
            </p:nvSpPr>
            <p:spPr>
              <a:xfrm>
                <a:off x="6220140" y="3716980"/>
                <a:ext cx="80065" cy="64273"/>
              </a:xfrm>
              <a:custGeom>
                <a:rect b="b" l="l" r="r" t="t"/>
                <a:pathLst>
                  <a:path extrusionOk="0" h="11144" w="13876">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8"/>
              <p:cNvSpPr/>
              <p:nvPr/>
            </p:nvSpPr>
            <p:spPr>
              <a:xfrm>
                <a:off x="6368562" y="3771936"/>
                <a:ext cx="39115" cy="36745"/>
              </a:xfrm>
              <a:custGeom>
                <a:rect b="b" l="l" r="r" t="t"/>
                <a:pathLst>
                  <a:path extrusionOk="0" h="6371" w="6779">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8"/>
              <p:cNvSpPr/>
              <p:nvPr/>
            </p:nvSpPr>
            <p:spPr>
              <a:xfrm>
                <a:off x="6304793" y="3747169"/>
                <a:ext cx="25088" cy="13311"/>
              </a:xfrm>
              <a:custGeom>
                <a:rect b="b" l="l" r="r" t="t"/>
                <a:pathLst>
                  <a:path extrusionOk="0" h="2308" w="4348">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8"/>
              <p:cNvSpPr/>
              <p:nvPr/>
            </p:nvSpPr>
            <p:spPr>
              <a:xfrm>
                <a:off x="6365182" y="3787492"/>
                <a:ext cx="18025" cy="16582"/>
              </a:xfrm>
              <a:custGeom>
                <a:rect b="b" l="l" r="r" t="t"/>
                <a:pathLst>
                  <a:path extrusionOk="0" h="2875" w="3124">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8"/>
              <p:cNvSpPr/>
              <p:nvPr/>
            </p:nvSpPr>
            <p:spPr>
              <a:xfrm>
                <a:off x="6367131" y="3727108"/>
                <a:ext cx="198823" cy="438001"/>
              </a:xfrm>
              <a:custGeom>
                <a:rect b="b" l="l" r="r" t="t"/>
                <a:pathLst>
                  <a:path extrusionOk="0" h="75943" w="34458">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32AA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8"/>
              <p:cNvSpPr/>
              <p:nvPr/>
            </p:nvSpPr>
            <p:spPr>
              <a:xfrm>
                <a:off x="6036094" y="3734681"/>
                <a:ext cx="181628" cy="303024"/>
              </a:xfrm>
              <a:custGeom>
                <a:rect b="b" l="l" r="r" t="t"/>
                <a:pathLst>
                  <a:path extrusionOk="0" h="52540" w="31478">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FF800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8"/>
              <p:cNvSpPr/>
              <p:nvPr/>
            </p:nvSpPr>
            <p:spPr>
              <a:xfrm>
                <a:off x="6143575" y="4010833"/>
                <a:ext cx="186233" cy="216616"/>
              </a:xfrm>
              <a:custGeom>
                <a:rect b="b" l="l" r="r" t="t"/>
                <a:pathLst>
                  <a:path extrusionOk="0" h="37558" w="32276">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5FD0D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8"/>
              <p:cNvSpPr/>
              <p:nvPr/>
            </p:nvSpPr>
            <p:spPr>
              <a:xfrm>
                <a:off x="6110513" y="3969114"/>
                <a:ext cx="33997" cy="13957"/>
              </a:xfrm>
              <a:custGeom>
                <a:rect b="b" l="l" r="r" t="t"/>
                <a:pathLst>
                  <a:path extrusionOk="0" h="2420" w="5892">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8"/>
              <p:cNvSpPr/>
              <p:nvPr/>
            </p:nvSpPr>
            <p:spPr>
              <a:xfrm>
                <a:off x="6151865" y="3979381"/>
                <a:ext cx="35739" cy="11875"/>
              </a:xfrm>
              <a:custGeom>
                <a:rect b="b" l="l" r="r" t="t"/>
                <a:pathLst>
                  <a:path extrusionOk="0" h="2059" w="6194">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8"/>
              <p:cNvSpPr/>
              <p:nvPr/>
            </p:nvSpPr>
            <p:spPr>
              <a:xfrm>
                <a:off x="6203762" y="3831292"/>
                <a:ext cx="19768" cy="12285"/>
              </a:xfrm>
              <a:custGeom>
                <a:rect b="b" l="l" r="r" t="t"/>
                <a:pathLst>
                  <a:path extrusionOk="0" h="2130" w="3426">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E6E6E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56" name="Google Shape;156;p18"/>
          <p:cNvSpPr/>
          <p:nvPr/>
        </p:nvSpPr>
        <p:spPr>
          <a:xfrm>
            <a:off x="5186168" y="1398919"/>
            <a:ext cx="551700" cy="303300"/>
          </a:xfrm>
          <a:prstGeom prst="wedgeRectCallout">
            <a:avLst>
              <a:gd fmla="val -33269" name="adj1"/>
              <a:gd fmla="val 260025" name="adj2"/>
            </a:avLst>
          </a:prstGeom>
          <a:solidFill>
            <a:srgbClr val="32AAD9"/>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8"/>
          <p:cNvSpPr/>
          <p:nvPr/>
        </p:nvSpPr>
        <p:spPr>
          <a:xfrm>
            <a:off x="5435353" y="1773615"/>
            <a:ext cx="516600" cy="139800"/>
          </a:xfrm>
          <a:prstGeom prst="wedgeRectCallout">
            <a:avLst>
              <a:gd fmla="val -33269" name="adj1"/>
              <a:gd fmla="val 260025" name="adj2"/>
            </a:avLst>
          </a:prstGeom>
          <a:solidFill>
            <a:srgbClr val="32AAD9"/>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8"/>
          <p:cNvSpPr/>
          <p:nvPr/>
        </p:nvSpPr>
        <p:spPr>
          <a:xfrm>
            <a:off x="5058648" y="2167412"/>
            <a:ext cx="342600" cy="110700"/>
          </a:xfrm>
          <a:prstGeom prst="wedgeRectCallout">
            <a:avLst>
              <a:gd fmla="val -33269" name="adj1"/>
              <a:gd fmla="val 260025" name="adj2"/>
            </a:avLst>
          </a:prstGeom>
          <a:solidFill>
            <a:srgbClr val="32AAD9"/>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8"/>
          <p:cNvSpPr/>
          <p:nvPr/>
        </p:nvSpPr>
        <p:spPr>
          <a:xfrm>
            <a:off x="5401562" y="2508264"/>
            <a:ext cx="342600" cy="110700"/>
          </a:xfrm>
          <a:prstGeom prst="wedgeRectCallout">
            <a:avLst>
              <a:gd fmla="val -33269" name="adj1"/>
              <a:gd fmla="val 260025" name="adj2"/>
            </a:avLst>
          </a:prstGeom>
          <a:solidFill>
            <a:srgbClr val="32AAD9"/>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8"/>
          <p:cNvSpPr/>
          <p:nvPr/>
        </p:nvSpPr>
        <p:spPr>
          <a:xfrm>
            <a:off x="5341415" y="2007100"/>
            <a:ext cx="516600" cy="139800"/>
          </a:xfrm>
          <a:prstGeom prst="wedgeRectCallout">
            <a:avLst>
              <a:gd fmla="val -33269" name="adj1"/>
              <a:gd fmla="val 260025" name="adj2"/>
            </a:avLst>
          </a:prstGeom>
          <a:solidFill>
            <a:srgbClr val="32AAD9"/>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8"/>
          <p:cNvSpPr/>
          <p:nvPr/>
        </p:nvSpPr>
        <p:spPr>
          <a:xfrm>
            <a:off x="3437794" y="1379423"/>
            <a:ext cx="682200" cy="394500"/>
          </a:xfrm>
          <a:prstGeom prst="wedgeRectCallout">
            <a:avLst>
              <a:gd fmla="val 95681" name="adj1"/>
              <a:gd fmla="val 105331" name="adj2"/>
            </a:avLst>
          </a:prstGeom>
          <a:solidFill>
            <a:srgbClr val="FF8001"/>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8"/>
          <p:cNvSpPr/>
          <p:nvPr/>
        </p:nvSpPr>
        <p:spPr>
          <a:xfrm>
            <a:off x="3503141" y="3276538"/>
            <a:ext cx="551700" cy="303300"/>
          </a:xfrm>
          <a:prstGeom prst="wedgeRectCallout">
            <a:avLst>
              <a:gd fmla="val 134989" name="adj1"/>
              <a:gd fmla="val -126803" name="adj2"/>
            </a:avLst>
          </a:prstGeom>
          <a:solidFill>
            <a:srgbClr val="5FD0DB"/>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8"/>
          <p:cNvSpPr/>
          <p:nvPr/>
        </p:nvSpPr>
        <p:spPr>
          <a:xfrm>
            <a:off x="5617671" y="2519146"/>
            <a:ext cx="92700" cy="88800"/>
          </a:xfrm>
          <a:prstGeom prst="smileyFace">
            <a:avLst>
              <a:gd fmla="val 4653" name="adj"/>
            </a:avLst>
          </a:prstGeom>
          <a:solidFill>
            <a:srgbClr val="FFFF00"/>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4" name="Google Shape;164;p18"/>
          <p:cNvPicPr preferRelativeResize="0"/>
          <p:nvPr/>
        </p:nvPicPr>
        <p:blipFill>
          <a:blip r:embed="rId4">
            <a:alphaModFix/>
          </a:blip>
          <a:stretch>
            <a:fillRect/>
          </a:stretch>
        </p:blipFill>
        <p:spPr>
          <a:xfrm>
            <a:off x="6837850" y="967373"/>
            <a:ext cx="1624800" cy="1218590"/>
          </a:xfrm>
          <a:prstGeom prst="rect">
            <a:avLst/>
          </a:prstGeom>
          <a:noFill/>
          <a:ln>
            <a:noFill/>
          </a:ln>
        </p:spPr>
      </p:pic>
      <p:pic>
        <p:nvPicPr>
          <p:cNvPr id="165" name="Google Shape;165;p18"/>
          <p:cNvPicPr preferRelativeResize="0"/>
          <p:nvPr/>
        </p:nvPicPr>
        <p:blipFill>
          <a:blip r:embed="rId5">
            <a:alphaModFix/>
          </a:blip>
          <a:stretch>
            <a:fillRect/>
          </a:stretch>
        </p:blipFill>
        <p:spPr>
          <a:xfrm>
            <a:off x="1095875" y="3673975"/>
            <a:ext cx="1624800" cy="875361"/>
          </a:xfrm>
          <a:prstGeom prst="rect">
            <a:avLst/>
          </a:prstGeom>
          <a:noFill/>
          <a:ln>
            <a:noFill/>
          </a:ln>
        </p:spPr>
      </p:pic>
      <p:pic>
        <p:nvPicPr>
          <p:cNvPr id="166" name="Google Shape;166;p18"/>
          <p:cNvPicPr preferRelativeResize="0"/>
          <p:nvPr/>
        </p:nvPicPr>
        <p:blipFill>
          <a:blip r:embed="rId6">
            <a:alphaModFix/>
          </a:blip>
          <a:stretch>
            <a:fillRect/>
          </a:stretch>
        </p:blipFill>
        <p:spPr>
          <a:xfrm>
            <a:off x="421575" y="1100150"/>
            <a:ext cx="1827900" cy="12186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9"/>
          <p:cNvSpPr txBox="1"/>
          <p:nvPr>
            <p:ph type="title"/>
          </p:nvPr>
        </p:nvSpPr>
        <p:spPr>
          <a:xfrm>
            <a:off x="457200" y="411475"/>
            <a:ext cx="8229600" cy="48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LSTM</a:t>
            </a:r>
            <a:endParaRPr/>
          </a:p>
        </p:txBody>
      </p:sp>
      <p:sp>
        <p:nvSpPr>
          <p:cNvPr id="172" name="Google Shape;172;p19"/>
          <p:cNvSpPr/>
          <p:nvPr/>
        </p:nvSpPr>
        <p:spPr>
          <a:xfrm>
            <a:off x="6813833" y="0"/>
            <a:ext cx="1199400" cy="224700"/>
          </a:xfrm>
          <a:prstGeom prst="chevron">
            <a:avLst>
              <a:gd fmla="val 500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Results</a:t>
            </a:r>
            <a:endParaRPr sz="1000">
              <a:solidFill>
                <a:schemeClr val="dk1"/>
              </a:solidFill>
              <a:latin typeface="Roboto"/>
              <a:ea typeface="Roboto"/>
              <a:cs typeface="Roboto"/>
              <a:sym typeface="Roboto"/>
            </a:endParaRPr>
          </a:p>
        </p:txBody>
      </p:sp>
      <p:sp>
        <p:nvSpPr>
          <p:cNvPr id="173" name="Google Shape;173;p19"/>
          <p:cNvSpPr/>
          <p:nvPr/>
        </p:nvSpPr>
        <p:spPr>
          <a:xfrm>
            <a:off x="1656625" y="70"/>
            <a:ext cx="1345800" cy="224700"/>
          </a:xfrm>
          <a:prstGeom prst="homePlate">
            <a:avLst>
              <a:gd fmla="val 500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Methodology</a:t>
            </a:r>
            <a:endParaRPr sz="1000">
              <a:solidFill>
                <a:schemeClr val="dk1"/>
              </a:solidFill>
              <a:latin typeface="Roboto"/>
              <a:ea typeface="Roboto"/>
              <a:cs typeface="Roboto"/>
              <a:sym typeface="Roboto"/>
            </a:endParaRPr>
          </a:p>
        </p:txBody>
      </p:sp>
      <p:sp>
        <p:nvSpPr>
          <p:cNvPr id="174" name="Google Shape;174;p19"/>
          <p:cNvSpPr/>
          <p:nvPr/>
        </p:nvSpPr>
        <p:spPr>
          <a:xfrm>
            <a:off x="2853244" y="70"/>
            <a:ext cx="1469400" cy="224700"/>
          </a:xfrm>
          <a:prstGeom prst="chevron">
            <a:avLst>
              <a:gd fmla="val 500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Random Forest</a:t>
            </a:r>
            <a:endParaRPr sz="1000">
              <a:solidFill>
                <a:schemeClr val="dk1"/>
              </a:solidFill>
              <a:latin typeface="Roboto"/>
              <a:ea typeface="Roboto"/>
              <a:cs typeface="Roboto"/>
              <a:sym typeface="Roboto"/>
            </a:endParaRPr>
          </a:p>
        </p:txBody>
      </p:sp>
      <p:sp>
        <p:nvSpPr>
          <p:cNvPr id="175" name="Google Shape;175;p19"/>
          <p:cNvSpPr/>
          <p:nvPr/>
        </p:nvSpPr>
        <p:spPr>
          <a:xfrm>
            <a:off x="4173535" y="0"/>
            <a:ext cx="1469400" cy="224700"/>
          </a:xfrm>
          <a:prstGeom prst="chevron">
            <a:avLst>
              <a:gd fmla="val 50000" name="adj"/>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LSTM</a:t>
            </a:r>
            <a:endParaRPr sz="1000">
              <a:solidFill>
                <a:schemeClr val="dk1"/>
              </a:solidFill>
              <a:latin typeface="Roboto"/>
              <a:ea typeface="Roboto"/>
              <a:cs typeface="Roboto"/>
              <a:sym typeface="Roboto"/>
            </a:endParaRPr>
          </a:p>
        </p:txBody>
      </p:sp>
      <p:sp>
        <p:nvSpPr>
          <p:cNvPr id="176" name="Google Shape;176;p19"/>
          <p:cNvSpPr/>
          <p:nvPr/>
        </p:nvSpPr>
        <p:spPr>
          <a:xfrm>
            <a:off x="5498359" y="0"/>
            <a:ext cx="1469400" cy="224700"/>
          </a:xfrm>
          <a:prstGeom prst="chevron">
            <a:avLst>
              <a:gd fmla="val 500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BERT</a:t>
            </a:r>
            <a:endParaRPr sz="1000">
              <a:solidFill>
                <a:schemeClr val="dk1"/>
              </a:solidFill>
              <a:latin typeface="Roboto"/>
              <a:ea typeface="Roboto"/>
              <a:cs typeface="Roboto"/>
              <a:sym typeface="Roboto"/>
            </a:endParaRPr>
          </a:p>
        </p:txBody>
      </p:sp>
      <p:sp>
        <p:nvSpPr>
          <p:cNvPr id="177" name="Google Shape;177;p19"/>
          <p:cNvSpPr/>
          <p:nvPr/>
        </p:nvSpPr>
        <p:spPr>
          <a:xfrm>
            <a:off x="7900333" y="0"/>
            <a:ext cx="1199400" cy="224700"/>
          </a:xfrm>
          <a:prstGeom prst="chevron">
            <a:avLst>
              <a:gd fmla="val 500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Conclusions</a:t>
            </a:r>
            <a:endParaRPr sz="1000">
              <a:solidFill>
                <a:schemeClr val="dk1"/>
              </a:solidFill>
              <a:latin typeface="Roboto"/>
              <a:ea typeface="Roboto"/>
              <a:cs typeface="Roboto"/>
              <a:sym typeface="Roboto"/>
            </a:endParaRPr>
          </a:p>
        </p:txBody>
      </p:sp>
      <p:pic>
        <p:nvPicPr>
          <p:cNvPr id="178" name="Google Shape;178;p19"/>
          <p:cNvPicPr preferRelativeResize="0"/>
          <p:nvPr/>
        </p:nvPicPr>
        <p:blipFill rotWithShape="1">
          <a:blip r:embed="rId3">
            <a:alphaModFix/>
          </a:blip>
          <a:srcRect b="14842" l="0" r="0" t="0"/>
          <a:stretch/>
        </p:blipFill>
        <p:spPr>
          <a:xfrm>
            <a:off x="6030104" y="1203191"/>
            <a:ext cx="2134920" cy="2060862"/>
          </a:xfrm>
          <a:prstGeom prst="rect">
            <a:avLst/>
          </a:prstGeom>
          <a:noFill/>
          <a:ln>
            <a:noFill/>
          </a:ln>
        </p:spPr>
      </p:pic>
      <p:pic>
        <p:nvPicPr>
          <p:cNvPr id="179" name="Google Shape;179;p19"/>
          <p:cNvPicPr preferRelativeResize="0"/>
          <p:nvPr/>
        </p:nvPicPr>
        <p:blipFill>
          <a:blip r:embed="rId4">
            <a:alphaModFix/>
          </a:blip>
          <a:stretch>
            <a:fillRect/>
          </a:stretch>
        </p:blipFill>
        <p:spPr>
          <a:xfrm>
            <a:off x="0" y="1079677"/>
            <a:ext cx="4936374" cy="2534001"/>
          </a:xfrm>
          <a:prstGeom prst="rect">
            <a:avLst/>
          </a:prstGeom>
          <a:noFill/>
          <a:ln>
            <a:noFill/>
          </a:ln>
        </p:spPr>
      </p:pic>
      <p:sp>
        <p:nvSpPr>
          <p:cNvPr id="180" name="Google Shape;180;p19"/>
          <p:cNvSpPr txBox="1"/>
          <p:nvPr/>
        </p:nvSpPr>
        <p:spPr>
          <a:xfrm>
            <a:off x="5642925" y="3733500"/>
            <a:ext cx="1698000" cy="8235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600"/>
              </a:spcAft>
              <a:buNone/>
            </a:pPr>
            <a:r>
              <a:rPr lang="en" sz="4150">
                <a:solidFill>
                  <a:schemeClr val="dk1"/>
                </a:solidFill>
                <a:latin typeface="Georgia"/>
                <a:ea typeface="Georgia"/>
                <a:cs typeface="Georgia"/>
                <a:sym typeface="Georgia"/>
              </a:rPr>
              <a:t>GloVe</a:t>
            </a:r>
            <a:endParaRPr sz="4150">
              <a:solidFill>
                <a:schemeClr val="dk1"/>
              </a:solidFill>
              <a:latin typeface="Georgia"/>
              <a:ea typeface="Georgia"/>
              <a:cs typeface="Georgia"/>
              <a:sym typeface="Georgia"/>
            </a:endParaRPr>
          </a:p>
        </p:txBody>
      </p:sp>
      <p:sp>
        <p:nvSpPr>
          <p:cNvPr id="181" name="Google Shape;181;p19"/>
          <p:cNvSpPr txBox="1"/>
          <p:nvPr/>
        </p:nvSpPr>
        <p:spPr>
          <a:xfrm>
            <a:off x="6675600" y="4373400"/>
            <a:ext cx="2257500" cy="6849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600"/>
              </a:spcAft>
              <a:buNone/>
            </a:pPr>
            <a:r>
              <a:rPr lang="en" sz="3250">
                <a:solidFill>
                  <a:schemeClr val="dk1"/>
                </a:solidFill>
                <a:latin typeface="Georgia"/>
                <a:ea typeface="Georgia"/>
                <a:cs typeface="Georgia"/>
                <a:sym typeface="Georgia"/>
              </a:rPr>
              <a:t>Word2vec</a:t>
            </a:r>
            <a:endParaRPr sz="3250">
              <a:solidFill>
                <a:schemeClr val="dk1"/>
              </a:solidFill>
              <a:latin typeface="Georgia"/>
              <a:ea typeface="Georgia"/>
              <a:cs typeface="Georgia"/>
              <a:sym typeface="Georgia"/>
            </a:endParaRPr>
          </a:p>
        </p:txBody>
      </p:sp>
      <p:pic>
        <p:nvPicPr>
          <p:cNvPr id="182" name="Google Shape;182;p19"/>
          <p:cNvPicPr preferRelativeResize="0"/>
          <p:nvPr/>
        </p:nvPicPr>
        <p:blipFill>
          <a:blip r:embed="rId5">
            <a:alphaModFix/>
          </a:blip>
          <a:stretch>
            <a:fillRect/>
          </a:stretch>
        </p:blipFill>
        <p:spPr>
          <a:xfrm>
            <a:off x="316125" y="3981750"/>
            <a:ext cx="1613376" cy="1076550"/>
          </a:xfrm>
          <a:prstGeom prst="rect">
            <a:avLst/>
          </a:prstGeom>
          <a:noFill/>
          <a:ln>
            <a:noFill/>
          </a:ln>
        </p:spPr>
      </p:pic>
      <p:pic>
        <p:nvPicPr>
          <p:cNvPr id="183" name="Google Shape;183;p19"/>
          <p:cNvPicPr preferRelativeResize="0"/>
          <p:nvPr/>
        </p:nvPicPr>
        <p:blipFill>
          <a:blip r:embed="rId6">
            <a:alphaModFix/>
          </a:blip>
          <a:stretch>
            <a:fillRect/>
          </a:stretch>
        </p:blipFill>
        <p:spPr>
          <a:xfrm>
            <a:off x="2102325" y="4107600"/>
            <a:ext cx="1697950" cy="848975"/>
          </a:xfrm>
          <a:prstGeom prst="rect">
            <a:avLst/>
          </a:prstGeom>
          <a:noFill/>
          <a:ln>
            <a:noFill/>
          </a:ln>
        </p:spPr>
      </p:pic>
      <p:pic>
        <p:nvPicPr>
          <p:cNvPr id="184" name="Google Shape;184;p19"/>
          <p:cNvPicPr preferRelativeResize="0"/>
          <p:nvPr/>
        </p:nvPicPr>
        <p:blipFill>
          <a:blip r:embed="rId7">
            <a:alphaModFix/>
          </a:blip>
          <a:stretch>
            <a:fillRect/>
          </a:stretch>
        </p:blipFill>
        <p:spPr>
          <a:xfrm>
            <a:off x="3923455" y="4095550"/>
            <a:ext cx="1509298" cy="848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0"/>
          <p:cNvSpPr txBox="1"/>
          <p:nvPr>
            <p:ph type="title"/>
          </p:nvPr>
        </p:nvSpPr>
        <p:spPr>
          <a:xfrm>
            <a:off x="457200" y="411475"/>
            <a:ext cx="8229600" cy="48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LSTM</a:t>
            </a:r>
            <a:endParaRPr/>
          </a:p>
        </p:txBody>
      </p:sp>
      <p:sp>
        <p:nvSpPr>
          <p:cNvPr id="190" name="Google Shape;190;p20"/>
          <p:cNvSpPr/>
          <p:nvPr/>
        </p:nvSpPr>
        <p:spPr>
          <a:xfrm>
            <a:off x="6813833" y="0"/>
            <a:ext cx="1199400" cy="224700"/>
          </a:xfrm>
          <a:prstGeom prst="chevron">
            <a:avLst>
              <a:gd fmla="val 500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Results</a:t>
            </a:r>
            <a:endParaRPr sz="1000">
              <a:solidFill>
                <a:schemeClr val="dk1"/>
              </a:solidFill>
              <a:latin typeface="Roboto"/>
              <a:ea typeface="Roboto"/>
              <a:cs typeface="Roboto"/>
              <a:sym typeface="Roboto"/>
            </a:endParaRPr>
          </a:p>
        </p:txBody>
      </p:sp>
      <p:sp>
        <p:nvSpPr>
          <p:cNvPr id="191" name="Google Shape;191;p20"/>
          <p:cNvSpPr/>
          <p:nvPr/>
        </p:nvSpPr>
        <p:spPr>
          <a:xfrm>
            <a:off x="1656625" y="70"/>
            <a:ext cx="1345800" cy="224700"/>
          </a:xfrm>
          <a:prstGeom prst="homePlate">
            <a:avLst>
              <a:gd fmla="val 500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Methodology</a:t>
            </a:r>
            <a:endParaRPr sz="1000">
              <a:solidFill>
                <a:schemeClr val="dk1"/>
              </a:solidFill>
              <a:latin typeface="Roboto"/>
              <a:ea typeface="Roboto"/>
              <a:cs typeface="Roboto"/>
              <a:sym typeface="Roboto"/>
            </a:endParaRPr>
          </a:p>
        </p:txBody>
      </p:sp>
      <p:sp>
        <p:nvSpPr>
          <p:cNvPr id="192" name="Google Shape;192;p20"/>
          <p:cNvSpPr/>
          <p:nvPr/>
        </p:nvSpPr>
        <p:spPr>
          <a:xfrm>
            <a:off x="2853244" y="70"/>
            <a:ext cx="1469400" cy="224700"/>
          </a:xfrm>
          <a:prstGeom prst="chevron">
            <a:avLst>
              <a:gd fmla="val 500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Random Forest</a:t>
            </a:r>
            <a:endParaRPr sz="1000">
              <a:solidFill>
                <a:schemeClr val="dk1"/>
              </a:solidFill>
              <a:latin typeface="Roboto"/>
              <a:ea typeface="Roboto"/>
              <a:cs typeface="Roboto"/>
              <a:sym typeface="Roboto"/>
            </a:endParaRPr>
          </a:p>
        </p:txBody>
      </p:sp>
      <p:sp>
        <p:nvSpPr>
          <p:cNvPr id="193" name="Google Shape;193;p20"/>
          <p:cNvSpPr/>
          <p:nvPr/>
        </p:nvSpPr>
        <p:spPr>
          <a:xfrm>
            <a:off x="4173535" y="0"/>
            <a:ext cx="1469400" cy="224700"/>
          </a:xfrm>
          <a:prstGeom prst="chevron">
            <a:avLst>
              <a:gd fmla="val 50000" name="adj"/>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LSTM</a:t>
            </a:r>
            <a:endParaRPr sz="1000">
              <a:solidFill>
                <a:schemeClr val="dk1"/>
              </a:solidFill>
              <a:latin typeface="Roboto"/>
              <a:ea typeface="Roboto"/>
              <a:cs typeface="Roboto"/>
              <a:sym typeface="Roboto"/>
            </a:endParaRPr>
          </a:p>
        </p:txBody>
      </p:sp>
      <p:sp>
        <p:nvSpPr>
          <p:cNvPr id="194" name="Google Shape;194;p20"/>
          <p:cNvSpPr/>
          <p:nvPr/>
        </p:nvSpPr>
        <p:spPr>
          <a:xfrm>
            <a:off x="5498359" y="0"/>
            <a:ext cx="1469400" cy="224700"/>
          </a:xfrm>
          <a:prstGeom prst="chevron">
            <a:avLst>
              <a:gd fmla="val 500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BERT</a:t>
            </a:r>
            <a:endParaRPr sz="1000">
              <a:solidFill>
                <a:schemeClr val="dk1"/>
              </a:solidFill>
              <a:latin typeface="Roboto"/>
              <a:ea typeface="Roboto"/>
              <a:cs typeface="Roboto"/>
              <a:sym typeface="Roboto"/>
            </a:endParaRPr>
          </a:p>
        </p:txBody>
      </p:sp>
      <p:sp>
        <p:nvSpPr>
          <p:cNvPr id="195" name="Google Shape;195;p20"/>
          <p:cNvSpPr/>
          <p:nvPr/>
        </p:nvSpPr>
        <p:spPr>
          <a:xfrm>
            <a:off x="7900333" y="0"/>
            <a:ext cx="1199400" cy="224700"/>
          </a:xfrm>
          <a:prstGeom prst="chevron">
            <a:avLst>
              <a:gd fmla="val 500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Conclusions</a:t>
            </a:r>
            <a:endParaRPr sz="1000">
              <a:solidFill>
                <a:schemeClr val="dk1"/>
              </a:solidFill>
              <a:latin typeface="Roboto"/>
              <a:ea typeface="Roboto"/>
              <a:cs typeface="Roboto"/>
              <a:sym typeface="Roboto"/>
            </a:endParaRPr>
          </a:p>
        </p:txBody>
      </p:sp>
      <p:pic>
        <p:nvPicPr>
          <p:cNvPr id="196" name="Google Shape;196;p20"/>
          <p:cNvPicPr preferRelativeResize="0"/>
          <p:nvPr/>
        </p:nvPicPr>
        <p:blipFill>
          <a:blip r:embed="rId3">
            <a:alphaModFix/>
          </a:blip>
          <a:stretch>
            <a:fillRect/>
          </a:stretch>
        </p:blipFill>
        <p:spPr>
          <a:xfrm>
            <a:off x="457200" y="995750"/>
            <a:ext cx="4703879" cy="3945724"/>
          </a:xfrm>
          <a:prstGeom prst="rect">
            <a:avLst/>
          </a:prstGeom>
          <a:noFill/>
          <a:ln>
            <a:noFill/>
          </a:ln>
        </p:spPr>
      </p:pic>
      <p:pic>
        <p:nvPicPr>
          <p:cNvPr id="197" name="Google Shape;197;p20"/>
          <p:cNvPicPr preferRelativeResize="0"/>
          <p:nvPr/>
        </p:nvPicPr>
        <p:blipFill>
          <a:blip r:embed="rId4">
            <a:alphaModFix/>
          </a:blip>
          <a:stretch>
            <a:fillRect/>
          </a:stretch>
        </p:blipFill>
        <p:spPr>
          <a:xfrm>
            <a:off x="5730551" y="1151350"/>
            <a:ext cx="3047199" cy="2264950"/>
          </a:xfrm>
          <a:prstGeom prst="rect">
            <a:avLst/>
          </a:prstGeom>
          <a:noFill/>
          <a:ln>
            <a:noFill/>
          </a:ln>
        </p:spPr>
      </p:pic>
      <p:pic>
        <p:nvPicPr>
          <p:cNvPr id="198" name="Google Shape;198;p20"/>
          <p:cNvPicPr preferRelativeResize="0"/>
          <p:nvPr/>
        </p:nvPicPr>
        <p:blipFill>
          <a:blip r:embed="rId5">
            <a:alphaModFix/>
          </a:blip>
          <a:stretch>
            <a:fillRect/>
          </a:stretch>
        </p:blipFill>
        <p:spPr>
          <a:xfrm>
            <a:off x="6813825" y="3555521"/>
            <a:ext cx="1199400" cy="130155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1"/>
          <p:cNvSpPr txBox="1"/>
          <p:nvPr>
            <p:ph type="title"/>
          </p:nvPr>
        </p:nvSpPr>
        <p:spPr>
          <a:xfrm>
            <a:off x="457200" y="411475"/>
            <a:ext cx="8229600" cy="48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LSTM</a:t>
            </a:r>
            <a:endParaRPr/>
          </a:p>
        </p:txBody>
      </p:sp>
      <p:sp>
        <p:nvSpPr>
          <p:cNvPr id="204" name="Google Shape;204;p21"/>
          <p:cNvSpPr/>
          <p:nvPr/>
        </p:nvSpPr>
        <p:spPr>
          <a:xfrm>
            <a:off x="6813833" y="0"/>
            <a:ext cx="1199400" cy="224700"/>
          </a:xfrm>
          <a:prstGeom prst="chevron">
            <a:avLst>
              <a:gd fmla="val 500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Results</a:t>
            </a:r>
            <a:endParaRPr sz="1000">
              <a:solidFill>
                <a:schemeClr val="dk1"/>
              </a:solidFill>
              <a:latin typeface="Roboto"/>
              <a:ea typeface="Roboto"/>
              <a:cs typeface="Roboto"/>
              <a:sym typeface="Roboto"/>
            </a:endParaRPr>
          </a:p>
        </p:txBody>
      </p:sp>
      <p:sp>
        <p:nvSpPr>
          <p:cNvPr id="205" name="Google Shape;205;p21"/>
          <p:cNvSpPr/>
          <p:nvPr/>
        </p:nvSpPr>
        <p:spPr>
          <a:xfrm>
            <a:off x="1656625" y="70"/>
            <a:ext cx="1345800" cy="224700"/>
          </a:xfrm>
          <a:prstGeom prst="homePlate">
            <a:avLst>
              <a:gd fmla="val 500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Methodology</a:t>
            </a:r>
            <a:endParaRPr sz="1000">
              <a:solidFill>
                <a:schemeClr val="dk1"/>
              </a:solidFill>
              <a:latin typeface="Roboto"/>
              <a:ea typeface="Roboto"/>
              <a:cs typeface="Roboto"/>
              <a:sym typeface="Roboto"/>
            </a:endParaRPr>
          </a:p>
        </p:txBody>
      </p:sp>
      <p:sp>
        <p:nvSpPr>
          <p:cNvPr id="206" name="Google Shape;206;p21"/>
          <p:cNvSpPr/>
          <p:nvPr/>
        </p:nvSpPr>
        <p:spPr>
          <a:xfrm>
            <a:off x="2853244" y="70"/>
            <a:ext cx="1469400" cy="224700"/>
          </a:xfrm>
          <a:prstGeom prst="chevron">
            <a:avLst>
              <a:gd fmla="val 500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Random Forest</a:t>
            </a:r>
            <a:endParaRPr sz="1000">
              <a:solidFill>
                <a:schemeClr val="dk1"/>
              </a:solidFill>
              <a:latin typeface="Roboto"/>
              <a:ea typeface="Roboto"/>
              <a:cs typeface="Roboto"/>
              <a:sym typeface="Roboto"/>
            </a:endParaRPr>
          </a:p>
        </p:txBody>
      </p:sp>
      <p:sp>
        <p:nvSpPr>
          <p:cNvPr id="207" name="Google Shape;207;p21"/>
          <p:cNvSpPr/>
          <p:nvPr/>
        </p:nvSpPr>
        <p:spPr>
          <a:xfrm>
            <a:off x="4173535" y="0"/>
            <a:ext cx="1469400" cy="224700"/>
          </a:xfrm>
          <a:prstGeom prst="chevron">
            <a:avLst>
              <a:gd fmla="val 50000" name="adj"/>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LSTM</a:t>
            </a:r>
            <a:endParaRPr sz="1000">
              <a:solidFill>
                <a:schemeClr val="dk1"/>
              </a:solidFill>
              <a:latin typeface="Roboto"/>
              <a:ea typeface="Roboto"/>
              <a:cs typeface="Roboto"/>
              <a:sym typeface="Roboto"/>
            </a:endParaRPr>
          </a:p>
        </p:txBody>
      </p:sp>
      <p:sp>
        <p:nvSpPr>
          <p:cNvPr id="208" name="Google Shape;208;p21"/>
          <p:cNvSpPr/>
          <p:nvPr/>
        </p:nvSpPr>
        <p:spPr>
          <a:xfrm>
            <a:off x="5498359" y="0"/>
            <a:ext cx="1469400" cy="224700"/>
          </a:xfrm>
          <a:prstGeom prst="chevron">
            <a:avLst>
              <a:gd fmla="val 500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BERT</a:t>
            </a:r>
            <a:endParaRPr sz="1000">
              <a:solidFill>
                <a:schemeClr val="dk1"/>
              </a:solidFill>
              <a:latin typeface="Roboto"/>
              <a:ea typeface="Roboto"/>
              <a:cs typeface="Roboto"/>
              <a:sym typeface="Roboto"/>
            </a:endParaRPr>
          </a:p>
        </p:txBody>
      </p:sp>
      <p:sp>
        <p:nvSpPr>
          <p:cNvPr id="209" name="Google Shape;209;p21"/>
          <p:cNvSpPr/>
          <p:nvPr/>
        </p:nvSpPr>
        <p:spPr>
          <a:xfrm>
            <a:off x="7900333" y="0"/>
            <a:ext cx="1199400" cy="224700"/>
          </a:xfrm>
          <a:prstGeom prst="chevron">
            <a:avLst>
              <a:gd fmla="val 500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Conclusions</a:t>
            </a:r>
            <a:endParaRPr sz="1000">
              <a:solidFill>
                <a:schemeClr val="dk1"/>
              </a:solidFill>
              <a:latin typeface="Roboto"/>
              <a:ea typeface="Roboto"/>
              <a:cs typeface="Roboto"/>
              <a:sym typeface="Roboto"/>
            </a:endParaRPr>
          </a:p>
        </p:txBody>
      </p:sp>
      <p:sp>
        <p:nvSpPr>
          <p:cNvPr id="210" name="Google Shape;210;p21"/>
          <p:cNvSpPr txBox="1"/>
          <p:nvPr/>
        </p:nvSpPr>
        <p:spPr>
          <a:xfrm>
            <a:off x="1085875" y="3010875"/>
            <a:ext cx="1101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53CFFF"/>
                </a:solidFill>
                <a:latin typeface="Roboto"/>
                <a:ea typeface="Roboto"/>
                <a:cs typeface="Roboto"/>
                <a:sym typeface="Roboto"/>
              </a:rPr>
              <a:t>epochs</a:t>
            </a:r>
            <a:endParaRPr b="1" sz="2000">
              <a:solidFill>
                <a:srgbClr val="53CFFF"/>
              </a:solidFill>
              <a:latin typeface="Roboto"/>
              <a:ea typeface="Roboto"/>
              <a:cs typeface="Roboto"/>
              <a:sym typeface="Roboto"/>
            </a:endParaRPr>
          </a:p>
        </p:txBody>
      </p:sp>
      <p:pic>
        <p:nvPicPr>
          <p:cNvPr id="211" name="Google Shape;211;p21"/>
          <p:cNvPicPr preferRelativeResize="0"/>
          <p:nvPr/>
        </p:nvPicPr>
        <p:blipFill>
          <a:blip r:embed="rId3">
            <a:alphaModFix/>
          </a:blip>
          <a:stretch>
            <a:fillRect/>
          </a:stretch>
        </p:blipFill>
        <p:spPr>
          <a:xfrm>
            <a:off x="457200" y="2665150"/>
            <a:ext cx="763025" cy="763025"/>
          </a:xfrm>
          <a:prstGeom prst="rect">
            <a:avLst/>
          </a:prstGeom>
          <a:noFill/>
          <a:ln>
            <a:noFill/>
          </a:ln>
        </p:spPr>
      </p:pic>
      <p:sp>
        <p:nvSpPr>
          <p:cNvPr id="212" name="Google Shape;212;p21"/>
          <p:cNvSpPr txBox="1"/>
          <p:nvPr/>
        </p:nvSpPr>
        <p:spPr>
          <a:xfrm>
            <a:off x="1274525" y="3598463"/>
            <a:ext cx="1101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9900FF"/>
                </a:solidFill>
                <a:latin typeface="Roboto"/>
                <a:ea typeface="Roboto"/>
                <a:cs typeface="Roboto"/>
                <a:sym typeface="Roboto"/>
              </a:rPr>
              <a:t>batch</a:t>
            </a:r>
            <a:endParaRPr b="1" sz="2000">
              <a:solidFill>
                <a:srgbClr val="9900FF"/>
              </a:solidFill>
              <a:latin typeface="Roboto"/>
              <a:ea typeface="Roboto"/>
              <a:cs typeface="Roboto"/>
              <a:sym typeface="Roboto"/>
            </a:endParaRPr>
          </a:p>
        </p:txBody>
      </p:sp>
      <p:sp>
        <p:nvSpPr>
          <p:cNvPr id="213" name="Google Shape;213;p21"/>
          <p:cNvSpPr txBox="1"/>
          <p:nvPr/>
        </p:nvSpPr>
        <p:spPr>
          <a:xfrm>
            <a:off x="1085875" y="4398725"/>
            <a:ext cx="716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222222"/>
                </a:solidFill>
                <a:latin typeface="Roboto"/>
                <a:ea typeface="Roboto"/>
                <a:cs typeface="Roboto"/>
                <a:sym typeface="Roboto"/>
              </a:rPr>
              <a:t>15</a:t>
            </a:r>
            <a:r>
              <a:rPr b="1" lang="en" sz="1200">
                <a:solidFill>
                  <a:srgbClr val="222222"/>
                </a:solidFill>
                <a:latin typeface="Roboto"/>
                <a:ea typeface="Roboto"/>
                <a:cs typeface="Roboto"/>
                <a:sym typeface="Roboto"/>
              </a:rPr>
              <a:t> min training</a:t>
            </a:r>
            <a:endParaRPr b="1" sz="1200">
              <a:solidFill>
                <a:srgbClr val="222222"/>
              </a:solidFill>
              <a:latin typeface="Roboto"/>
              <a:ea typeface="Roboto"/>
              <a:cs typeface="Roboto"/>
              <a:sym typeface="Roboto"/>
            </a:endParaRPr>
          </a:p>
        </p:txBody>
      </p:sp>
      <p:pic>
        <p:nvPicPr>
          <p:cNvPr id="214" name="Google Shape;214;p21"/>
          <p:cNvPicPr preferRelativeResize="0"/>
          <p:nvPr/>
        </p:nvPicPr>
        <p:blipFill>
          <a:blip r:embed="rId4">
            <a:alphaModFix/>
          </a:blip>
          <a:stretch>
            <a:fillRect/>
          </a:stretch>
        </p:blipFill>
        <p:spPr>
          <a:xfrm>
            <a:off x="457200" y="4261325"/>
            <a:ext cx="763025" cy="763025"/>
          </a:xfrm>
          <a:prstGeom prst="rect">
            <a:avLst/>
          </a:prstGeom>
          <a:noFill/>
          <a:ln>
            <a:noFill/>
          </a:ln>
        </p:spPr>
      </p:pic>
      <p:pic>
        <p:nvPicPr>
          <p:cNvPr id="215" name="Google Shape;215;p21"/>
          <p:cNvPicPr preferRelativeResize="0"/>
          <p:nvPr/>
        </p:nvPicPr>
        <p:blipFill>
          <a:blip r:embed="rId5">
            <a:alphaModFix/>
          </a:blip>
          <a:stretch>
            <a:fillRect/>
          </a:stretch>
        </p:blipFill>
        <p:spPr>
          <a:xfrm>
            <a:off x="1755925" y="1141537"/>
            <a:ext cx="3235475" cy="2860425"/>
          </a:xfrm>
          <a:prstGeom prst="rect">
            <a:avLst/>
          </a:prstGeom>
          <a:noFill/>
          <a:ln>
            <a:noFill/>
          </a:ln>
        </p:spPr>
      </p:pic>
      <p:pic>
        <p:nvPicPr>
          <p:cNvPr id="216" name="Google Shape;216;p21"/>
          <p:cNvPicPr preferRelativeResize="0"/>
          <p:nvPr/>
        </p:nvPicPr>
        <p:blipFill>
          <a:blip r:embed="rId6">
            <a:alphaModFix/>
          </a:blip>
          <a:stretch>
            <a:fillRect/>
          </a:stretch>
        </p:blipFill>
        <p:spPr>
          <a:xfrm>
            <a:off x="457200" y="3463245"/>
            <a:ext cx="774235" cy="763024"/>
          </a:xfrm>
          <a:prstGeom prst="rect">
            <a:avLst/>
          </a:prstGeom>
          <a:noFill/>
          <a:ln>
            <a:noFill/>
          </a:ln>
        </p:spPr>
      </p:pic>
      <p:pic>
        <p:nvPicPr>
          <p:cNvPr id="217" name="Google Shape;217;p21"/>
          <p:cNvPicPr preferRelativeResize="0"/>
          <p:nvPr/>
        </p:nvPicPr>
        <p:blipFill>
          <a:blip r:embed="rId7">
            <a:alphaModFix/>
          </a:blip>
          <a:stretch>
            <a:fillRect/>
          </a:stretch>
        </p:blipFill>
        <p:spPr>
          <a:xfrm>
            <a:off x="5727750" y="1079750"/>
            <a:ext cx="2959050" cy="1977733"/>
          </a:xfrm>
          <a:prstGeom prst="rect">
            <a:avLst/>
          </a:prstGeom>
          <a:noFill/>
          <a:ln>
            <a:noFill/>
          </a:ln>
        </p:spPr>
      </p:pic>
      <p:pic>
        <p:nvPicPr>
          <p:cNvPr id="218" name="Google Shape;218;p21"/>
          <p:cNvPicPr preferRelativeResize="0"/>
          <p:nvPr/>
        </p:nvPicPr>
        <p:blipFill>
          <a:blip r:embed="rId8">
            <a:alphaModFix/>
          </a:blip>
          <a:stretch>
            <a:fillRect/>
          </a:stretch>
        </p:blipFill>
        <p:spPr>
          <a:xfrm>
            <a:off x="5938175" y="3244258"/>
            <a:ext cx="2665028" cy="1781217"/>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2"/>
          <p:cNvSpPr txBox="1"/>
          <p:nvPr>
            <p:ph type="title"/>
          </p:nvPr>
        </p:nvSpPr>
        <p:spPr>
          <a:xfrm>
            <a:off x="457200" y="411475"/>
            <a:ext cx="8229600" cy="48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Random forest</a:t>
            </a:r>
            <a:endParaRPr/>
          </a:p>
        </p:txBody>
      </p:sp>
      <p:sp>
        <p:nvSpPr>
          <p:cNvPr id="224" name="Google Shape;224;p22"/>
          <p:cNvSpPr/>
          <p:nvPr/>
        </p:nvSpPr>
        <p:spPr>
          <a:xfrm>
            <a:off x="6831233" y="27975"/>
            <a:ext cx="1199400" cy="224700"/>
          </a:xfrm>
          <a:prstGeom prst="chevron">
            <a:avLst>
              <a:gd fmla="val 500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Results</a:t>
            </a:r>
            <a:endParaRPr sz="1000">
              <a:solidFill>
                <a:schemeClr val="dk1"/>
              </a:solidFill>
              <a:latin typeface="Roboto"/>
              <a:ea typeface="Roboto"/>
              <a:cs typeface="Roboto"/>
              <a:sym typeface="Roboto"/>
            </a:endParaRPr>
          </a:p>
        </p:txBody>
      </p:sp>
      <p:sp>
        <p:nvSpPr>
          <p:cNvPr id="225" name="Google Shape;225;p22"/>
          <p:cNvSpPr/>
          <p:nvPr/>
        </p:nvSpPr>
        <p:spPr>
          <a:xfrm>
            <a:off x="1674025" y="28045"/>
            <a:ext cx="1345800" cy="224700"/>
          </a:xfrm>
          <a:prstGeom prst="homePlate">
            <a:avLst>
              <a:gd fmla="val 500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Methodology</a:t>
            </a:r>
            <a:endParaRPr sz="1000">
              <a:solidFill>
                <a:schemeClr val="dk1"/>
              </a:solidFill>
              <a:latin typeface="Roboto"/>
              <a:ea typeface="Roboto"/>
              <a:cs typeface="Roboto"/>
              <a:sym typeface="Roboto"/>
            </a:endParaRPr>
          </a:p>
        </p:txBody>
      </p:sp>
      <p:sp>
        <p:nvSpPr>
          <p:cNvPr id="226" name="Google Shape;226;p22"/>
          <p:cNvSpPr/>
          <p:nvPr/>
        </p:nvSpPr>
        <p:spPr>
          <a:xfrm>
            <a:off x="2870644" y="28045"/>
            <a:ext cx="1469400" cy="224700"/>
          </a:xfrm>
          <a:prstGeom prst="chevron">
            <a:avLst>
              <a:gd fmla="val 50000" name="adj"/>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Random Forest</a:t>
            </a:r>
            <a:endParaRPr sz="1000">
              <a:solidFill>
                <a:schemeClr val="dk1"/>
              </a:solidFill>
              <a:latin typeface="Roboto"/>
              <a:ea typeface="Roboto"/>
              <a:cs typeface="Roboto"/>
              <a:sym typeface="Roboto"/>
            </a:endParaRPr>
          </a:p>
        </p:txBody>
      </p:sp>
      <p:sp>
        <p:nvSpPr>
          <p:cNvPr id="227" name="Google Shape;227;p22"/>
          <p:cNvSpPr/>
          <p:nvPr/>
        </p:nvSpPr>
        <p:spPr>
          <a:xfrm>
            <a:off x="4190935" y="27975"/>
            <a:ext cx="1469400" cy="224700"/>
          </a:xfrm>
          <a:prstGeom prst="chevron">
            <a:avLst>
              <a:gd fmla="val 500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LSTM</a:t>
            </a:r>
            <a:endParaRPr sz="1000">
              <a:solidFill>
                <a:schemeClr val="dk1"/>
              </a:solidFill>
              <a:latin typeface="Roboto"/>
              <a:ea typeface="Roboto"/>
              <a:cs typeface="Roboto"/>
              <a:sym typeface="Roboto"/>
            </a:endParaRPr>
          </a:p>
        </p:txBody>
      </p:sp>
      <p:sp>
        <p:nvSpPr>
          <p:cNvPr id="228" name="Google Shape;228;p22"/>
          <p:cNvSpPr/>
          <p:nvPr/>
        </p:nvSpPr>
        <p:spPr>
          <a:xfrm>
            <a:off x="5515759" y="27975"/>
            <a:ext cx="1469400" cy="224700"/>
          </a:xfrm>
          <a:prstGeom prst="chevron">
            <a:avLst>
              <a:gd fmla="val 500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BERT</a:t>
            </a:r>
            <a:endParaRPr sz="1000">
              <a:solidFill>
                <a:schemeClr val="dk1"/>
              </a:solidFill>
              <a:latin typeface="Roboto"/>
              <a:ea typeface="Roboto"/>
              <a:cs typeface="Roboto"/>
              <a:sym typeface="Roboto"/>
            </a:endParaRPr>
          </a:p>
        </p:txBody>
      </p:sp>
      <p:sp>
        <p:nvSpPr>
          <p:cNvPr id="229" name="Google Shape;229;p22"/>
          <p:cNvSpPr/>
          <p:nvPr/>
        </p:nvSpPr>
        <p:spPr>
          <a:xfrm>
            <a:off x="7917733" y="27975"/>
            <a:ext cx="1199400" cy="224700"/>
          </a:xfrm>
          <a:prstGeom prst="chevron">
            <a:avLst>
              <a:gd fmla="val 500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Conclusions</a:t>
            </a:r>
            <a:endParaRPr sz="1000">
              <a:solidFill>
                <a:schemeClr val="dk1"/>
              </a:solidFill>
              <a:latin typeface="Roboto"/>
              <a:ea typeface="Roboto"/>
              <a:cs typeface="Roboto"/>
              <a:sym typeface="Roboto"/>
            </a:endParaRPr>
          </a:p>
        </p:txBody>
      </p:sp>
      <p:pic>
        <p:nvPicPr>
          <p:cNvPr id="230" name="Google Shape;230;p22"/>
          <p:cNvPicPr preferRelativeResize="0"/>
          <p:nvPr/>
        </p:nvPicPr>
        <p:blipFill>
          <a:blip r:embed="rId3">
            <a:alphaModFix/>
          </a:blip>
          <a:stretch>
            <a:fillRect/>
          </a:stretch>
        </p:blipFill>
        <p:spPr>
          <a:xfrm>
            <a:off x="561950" y="2781147"/>
            <a:ext cx="2505750" cy="1358353"/>
          </a:xfrm>
          <a:prstGeom prst="rect">
            <a:avLst/>
          </a:prstGeom>
          <a:noFill/>
          <a:ln>
            <a:noFill/>
          </a:ln>
        </p:spPr>
      </p:pic>
      <p:pic>
        <p:nvPicPr>
          <p:cNvPr id="231" name="Google Shape;231;p22"/>
          <p:cNvPicPr preferRelativeResize="0"/>
          <p:nvPr/>
        </p:nvPicPr>
        <p:blipFill rotWithShape="1">
          <a:blip r:embed="rId4">
            <a:alphaModFix/>
          </a:blip>
          <a:srcRect b="0" l="-8269" r="8270" t="0"/>
          <a:stretch/>
        </p:blipFill>
        <p:spPr>
          <a:xfrm>
            <a:off x="819250" y="807099"/>
            <a:ext cx="1991139" cy="1863025"/>
          </a:xfrm>
          <a:prstGeom prst="rect">
            <a:avLst/>
          </a:prstGeom>
          <a:noFill/>
          <a:ln>
            <a:noFill/>
          </a:ln>
        </p:spPr>
      </p:pic>
      <p:pic>
        <p:nvPicPr>
          <p:cNvPr id="232" name="Google Shape;232;p22"/>
          <p:cNvPicPr preferRelativeResize="0"/>
          <p:nvPr/>
        </p:nvPicPr>
        <p:blipFill>
          <a:blip r:embed="rId5">
            <a:alphaModFix/>
          </a:blip>
          <a:stretch>
            <a:fillRect/>
          </a:stretch>
        </p:blipFill>
        <p:spPr>
          <a:xfrm>
            <a:off x="4694100" y="1533300"/>
            <a:ext cx="4010876" cy="2717226"/>
          </a:xfrm>
          <a:prstGeom prst="rect">
            <a:avLst/>
          </a:prstGeom>
          <a:noFill/>
          <a:ln>
            <a:noFill/>
          </a:ln>
        </p:spPr>
      </p:pic>
      <p:sp>
        <p:nvSpPr>
          <p:cNvPr id="233" name="Google Shape;233;p22"/>
          <p:cNvSpPr/>
          <p:nvPr/>
        </p:nvSpPr>
        <p:spPr>
          <a:xfrm>
            <a:off x="3599800" y="2019750"/>
            <a:ext cx="837000" cy="1104000"/>
          </a:xfrm>
          <a:prstGeom prst="stripedRightArrow">
            <a:avLst>
              <a:gd fmla="val 50000" name="adj1"/>
              <a:gd fmla="val 50000" name="adj2"/>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2"/>
          <p:cNvSpPr txBox="1"/>
          <p:nvPr/>
        </p:nvSpPr>
        <p:spPr>
          <a:xfrm>
            <a:off x="1094050" y="4250525"/>
            <a:ext cx="3000000" cy="646500"/>
          </a:xfrm>
          <a:prstGeom prst="rect">
            <a:avLst/>
          </a:prstGeom>
          <a:noFill/>
          <a:ln>
            <a:noFill/>
          </a:ln>
        </p:spPr>
        <p:txBody>
          <a:bodyPr anchorCtr="0" anchor="t" bIns="91425" lIns="91425" spcFirstLastPara="1" rIns="91425" wrap="square" tIns="91425">
            <a:spAutoFit/>
          </a:bodyPr>
          <a:lstStyle/>
          <a:p>
            <a:pPr indent="0" lvl="0" marL="0" rtl="0" algn="l">
              <a:lnSpc>
                <a:spcPct val="130000"/>
              </a:lnSpc>
              <a:spcBef>
                <a:spcPts val="0"/>
              </a:spcBef>
              <a:spcAft>
                <a:spcPts val="600"/>
              </a:spcAft>
              <a:buNone/>
            </a:pPr>
            <a:r>
              <a:rPr lang="en" sz="3000">
                <a:latin typeface="Fira Sans Extra Condensed"/>
                <a:ea typeface="Fira Sans Extra Condensed"/>
                <a:cs typeface="Fira Sans Extra Condensed"/>
                <a:sym typeface="Fira Sans Extra Condensed"/>
              </a:rPr>
              <a:t>Decision tree</a:t>
            </a:r>
            <a:endParaRPr sz="4150">
              <a:solidFill>
                <a:schemeClr val="dk1"/>
              </a:solidFill>
              <a:latin typeface="Georgia"/>
              <a:ea typeface="Georgia"/>
              <a:cs typeface="Georgia"/>
              <a:sym typeface="Georgia"/>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3"/>
          <p:cNvSpPr txBox="1"/>
          <p:nvPr>
            <p:ph type="title"/>
          </p:nvPr>
        </p:nvSpPr>
        <p:spPr>
          <a:xfrm>
            <a:off x="457200" y="411475"/>
            <a:ext cx="8229600" cy="48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Random forest: Implementation</a:t>
            </a:r>
            <a:endParaRPr/>
          </a:p>
        </p:txBody>
      </p:sp>
      <p:sp>
        <p:nvSpPr>
          <p:cNvPr id="240" name="Google Shape;240;p23"/>
          <p:cNvSpPr/>
          <p:nvPr/>
        </p:nvSpPr>
        <p:spPr>
          <a:xfrm>
            <a:off x="6831233" y="27975"/>
            <a:ext cx="1199400" cy="224700"/>
          </a:xfrm>
          <a:prstGeom prst="chevron">
            <a:avLst>
              <a:gd fmla="val 500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Results</a:t>
            </a:r>
            <a:endParaRPr sz="1000">
              <a:solidFill>
                <a:schemeClr val="dk1"/>
              </a:solidFill>
              <a:latin typeface="Roboto"/>
              <a:ea typeface="Roboto"/>
              <a:cs typeface="Roboto"/>
              <a:sym typeface="Roboto"/>
            </a:endParaRPr>
          </a:p>
        </p:txBody>
      </p:sp>
      <p:sp>
        <p:nvSpPr>
          <p:cNvPr id="241" name="Google Shape;241;p23"/>
          <p:cNvSpPr/>
          <p:nvPr/>
        </p:nvSpPr>
        <p:spPr>
          <a:xfrm>
            <a:off x="1674025" y="28045"/>
            <a:ext cx="1345800" cy="224700"/>
          </a:xfrm>
          <a:prstGeom prst="homePlate">
            <a:avLst>
              <a:gd fmla="val 500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Methodology</a:t>
            </a:r>
            <a:endParaRPr sz="1000">
              <a:solidFill>
                <a:schemeClr val="dk1"/>
              </a:solidFill>
              <a:latin typeface="Roboto"/>
              <a:ea typeface="Roboto"/>
              <a:cs typeface="Roboto"/>
              <a:sym typeface="Roboto"/>
            </a:endParaRPr>
          </a:p>
        </p:txBody>
      </p:sp>
      <p:sp>
        <p:nvSpPr>
          <p:cNvPr id="242" name="Google Shape;242;p23"/>
          <p:cNvSpPr/>
          <p:nvPr/>
        </p:nvSpPr>
        <p:spPr>
          <a:xfrm>
            <a:off x="2870644" y="28045"/>
            <a:ext cx="1469400" cy="224700"/>
          </a:xfrm>
          <a:prstGeom prst="chevron">
            <a:avLst>
              <a:gd fmla="val 50000" name="adj"/>
            </a:avLst>
          </a:prstGeom>
          <a:solidFill>
            <a:schemeClr val="accent4"/>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Random Forest</a:t>
            </a:r>
            <a:endParaRPr sz="1000">
              <a:solidFill>
                <a:schemeClr val="dk1"/>
              </a:solidFill>
              <a:latin typeface="Roboto"/>
              <a:ea typeface="Roboto"/>
              <a:cs typeface="Roboto"/>
              <a:sym typeface="Roboto"/>
            </a:endParaRPr>
          </a:p>
        </p:txBody>
      </p:sp>
      <p:sp>
        <p:nvSpPr>
          <p:cNvPr id="243" name="Google Shape;243;p23"/>
          <p:cNvSpPr/>
          <p:nvPr/>
        </p:nvSpPr>
        <p:spPr>
          <a:xfrm>
            <a:off x="4190935" y="27975"/>
            <a:ext cx="1469400" cy="224700"/>
          </a:xfrm>
          <a:prstGeom prst="chevron">
            <a:avLst>
              <a:gd fmla="val 500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LSTM</a:t>
            </a:r>
            <a:endParaRPr sz="1000">
              <a:solidFill>
                <a:schemeClr val="dk1"/>
              </a:solidFill>
              <a:latin typeface="Roboto"/>
              <a:ea typeface="Roboto"/>
              <a:cs typeface="Roboto"/>
              <a:sym typeface="Roboto"/>
            </a:endParaRPr>
          </a:p>
        </p:txBody>
      </p:sp>
      <p:sp>
        <p:nvSpPr>
          <p:cNvPr id="244" name="Google Shape;244;p23"/>
          <p:cNvSpPr/>
          <p:nvPr/>
        </p:nvSpPr>
        <p:spPr>
          <a:xfrm>
            <a:off x="5515759" y="27975"/>
            <a:ext cx="1469400" cy="224700"/>
          </a:xfrm>
          <a:prstGeom prst="chevron">
            <a:avLst>
              <a:gd fmla="val 500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BERT</a:t>
            </a:r>
            <a:endParaRPr sz="1000">
              <a:solidFill>
                <a:schemeClr val="dk1"/>
              </a:solidFill>
              <a:latin typeface="Roboto"/>
              <a:ea typeface="Roboto"/>
              <a:cs typeface="Roboto"/>
              <a:sym typeface="Roboto"/>
            </a:endParaRPr>
          </a:p>
        </p:txBody>
      </p:sp>
      <p:sp>
        <p:nvSpPr>
          <p:cNvPr id="245" name="Google Shape;245;p23"/>
          <p:cNvSpPr/>
          <p:nvPr/>
        </p:nvSpPr>
        <p:spPr>
          <a:xfrm>
            <a:off x="7917733" y="27975"/>
            <a:ext cx="1199400" cy="224700"/>
          </a:xfrm>
          <a:prstGeom prst="chevron">
            <a:avLst>
              <a:gd fmla="val 50000" name="adj"/>
            </a:avLst>
          </a:prstGeom>
          <a:solidFill>
            <a:schemeClr val="lt2"/>
          </a:solidFill>
          <a:ln cap="flat" cmpd="sng" w="9525">
            <a:solidFill>
              <a:schemeClr val="accent4"/>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a:ea typeface="Roboto"/>
                <a:cs typeface="Roboto"/>
                <a:sym typeface="Roboto"/>
              </a:rPr>
              <a:t>Conclusions</a:t>
            </a:r>
            <a:endParaRPr sz="1000">
              <a:solidFill>
                <a:schemeClr val="dk1"/>
              </a:solidFill>
              <a:latin typeface="Roboto"/>
              <a:ea typeface="Roboto"/>
              <a:cs typeface="Roboto"/>
              <a:sym typeface="Roboto"/>
            </a:endParaRPr>
          </a:p>
        </p:txBody>
      </p:sp>
      <p:pic>
        <p:nvPicPr>
          <p:cNvPr id="246" name="Google Shape;246;p23"/>
          <p:cNvPicPr preferRelativeResize="0"/>
          <p:nvPr/>
        </p:nvPicPr>
        <p:blipFill>
          <a:blip r:embed="rId3">
            <a:alphaModFix/>
          </a:blip>
          <a:stretch>
            <a:fillRect/>
          </a:stretch>
        </p:blipFill>
        <p:spPr>
          <a:xfrm>
            <a:off x="495300" y="1134050"/>
            <a:ext cx="8153400" cy="1495425"/>
          </a:xfrm>
          <a:prstGeom prst="rect">
            <a:avLst/>
          </a:prstGeom>
          <a:noFill/>
          <a:ln>
            <a:noFill/>
          </a:ln>
        </p:spPr>
      </p:pic>
      <p:pic>
        <p:nvPicPr>
          <p:cNvPr id="247" name="Google Shape;247;p23"/>
          <p:cNvPicPr preferRelativeResize="0"/>
          <p:nvPr/>
        </p:nvPicPr>
        <p:blipFill>
          <a:blip r:embed="rId4">
            <a:alphaModFix/>
          </a:blip>
          <a:stretch>
            <a:fillRect/>
          </a:stretch>
        </p:blipFill>
        <p:spPr>
          <a:xfrm>
            <a:off x="3567313" y="2870550"/>
            <a:ext cx="2988017" cy="2209225"/>
          </a:xfrm>
          <a:prstGeom prst="rect">
            <a:avLst/>
          </a:prstGeom>
          <a:noFill/>
          <a:ln>
            <a:noFill/>
          </a:ln>
        </p:spPr>
      </p:pic>
      <p:pic>
        <p:nvPicPr>
          <p:cNvPr id="248" name="Google Shape;248;p23"/>
          <p:cNvPicPr preferRelativeResize="0"/>
          <p:nvPr/>
        </p:nvPicPr>
        <p:blipFill>
          <a:blip r:embed="rId5">
            <a:alphaModFix/>
          </a:blip>
          <a:stretch>
            <a:fillRect/>
          </a:stretch>
        </p:blipFill>
        <p:spPr>
          <a:xfrm>
            <a:off x="6555324" y="3749950"/>
            <a:ext cx="2588676" cy="1393550"/>
          </a:xfrm>
          <a:prstGeom prst="rect">
            <a:avLst/>
          </a:prstGeom>
          <a:noFill/>
          <a:ln>
            <a:noFill/>
          </a:ln>
        </p:spPr>
      </p:pic>
      <p:sp>
        <p:nvSpPr>
          <p:cNvPr id="249" name="Google Shape;249;p23"/>
          <p:cNvSpPr txBox="1"/>
          <p:nvPr/>
        </p:nvSpPr>
        <p:spPr>
          <a:xfrm>
            <a:off x="495300" y="2870550"/>
            <a:ext cx="30000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700">
                <a:solidFill>
                  <a:schemeClr val="dk1"/>
                </a:solidFill>
                <a:latin typeface="Fira Sans Extra Condensed"/>
                <a:ea typeface="Fira Sans Extra Condensed"/>
                <a:cs typeface="Fira Sans Extra Condensed"/>
                <a:sym typeface="Fira Sans Extra Condensed"/>
              </a:rPr>
              <a:t>Results</a:t>
            </a:r>
            <a:endParaRPr/>
          </a:p>
        </p:txBody>
      </p:sp>
      <p:sp>
        <p:nvSpPr>
          <p:cNvPr id="250" name="Google Shape;250;p23"/>
          <p:cNvSpPr txBox="1"/>
          <p:nvPr/>
        </p:nvSpPr>
        <p:spPr>
          <a:xfrm>
            <a:off x="628675" y="4517875"/>
            <a:ext cx="716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rgbClr val="222222"/>
                </a:solidFill>
                <a:latin typeface="Roboto"/>
                <a:ea typeface="Roboto"/>
                <a:cs typeface="Roboto"/>
                <a:sym typeface="Roboto"/>
              </a:rPr>
              <a:t>10</a:t>
            </a:r>
            <a:r>
              <a:rPr b="1" lang="en" sz="1200">
                <a:solidFill>
                  <a:srgbClr val="222222"/>
                </a:solidFill>
                <a:latin typeface="Roboto"/>
                <a:ea typeface="Roboto"/>
                <a:cs typeface="Roboto"/>
                <a:sym typeface="Roboto"/>
              </a:rPr>
              <a:t> min training</a:t>
            </a:r>
            <a:endParaRPr b="1" sz="1200">
              <a:solidFill>
                <a:srgbClr val="222222"/>
              </a:solidFill>
              <a:latin typeface="Roboto"/>
              <a:ea typeface="Roboto"/>
              <a:cs typeface="Roboto"/>
              <a:sym typeface="Roboto"/>
            </a:endParaRPr>
          </a:p>
        </p:txBody>
      </p:sp>
      <p:pic>
        <p:nvPicPr>
          <p:cNvPr id="251" name="Google Shape;251;p23"/>
          <p:cNvPicPr preferRelativeResize="0"/>
          <p:nvPr/>
        </p:nvPicPr>
        <p:blipFill>
          <a:blip r:embed="rId6">
            <a:alphaModFix/>
          </a:blip>
          <a:stretch>
            <a:fillRect/>
          </a:stretch>
        </p:blipFill>
        <p:spPr>
          <a:xfrm>
            <a:off x="0" y="4380475"/>
            <a:ext cx="763025" cy="763025"/>
          </a:xfrm>
          <a:prstGeom prst="rect">
            <a:avLst/>
          </a:prstGeom>
          <a:noFill/>
          <a:ln>
            <a:noFill/>
          </a:ln>
        </p:spPr>
      </p:pic>
      <p:sp>
        <p:nvSpPr>
          <p:cNvPr id="252" name="Google Shape;252;p23"/>
          <p:cNvSpPr txBox="1"/>
          <p:nvPr/>
        </p:nvSpPr>
        <p:spPr>
          <a:xfrm>
            <a:off x="495300" y="351077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A</a:t>
            </a:r>
            <a:r>
              <a:rPr lang="en"/>
              <a:t>ccuracy 89.68%</a:t>
            </a:r>
            <a:endParaRPr/>
          </a:p>
          <a:p>
            <a:pPr indent="0" lvl="0" marL="0" rtl="0" algn="l">
              <a:spcBef>
                <a:spcPts val="0"/>
              </a:spcBef>
              <a:spcAft>
                <a:spcPts val="0"/>
              </a:spcAft>
              <a:buNone/>
            </a:pPr>
            <a:r>
              <a:rPr lang="en"/>
              <a:t>Recall: 89.96%</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Big Data Infographics by Slidesgo">
  <a:themeElements>
    <a:clrScheme name="Simple Light">
      <a:dk1>
        <a:srgbClr val="000000"/>
      </a:dk1>
      <a:lt1>
        <a:srgbClr val="FFFFFF"/>
      </a:lt1>
      <a:dk2>
        <a:srgbClr val="595959"/>
      </a:dk2>
      <a:lt2>
        <a:srgbClr val="EEEEEE"/>
      </a:lt2>
      <a:accent1>
        <a:srgbClr val="FFC64E"/>
      </a:accent1>
      <a:accent2>
        <a:srgbClr val="FF8001"/>
      </a:accent2>
      <a:accent3>
        <a:srgbClr val="5FD0DB"/>
      </a:accent3>
      <a:accent4>
        <a:srgbClr val="32AAD9"/>
      </a:accent4>
      <a:accent5>
        <a:srgbClr val="1A569C"/>
      </a:accent5>
      <a:accent6>
        <a:srgbClr val="D558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